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2" r:id="rId2"/>
    <p:sldId id="260" r:id="rId3"/>
    <p:sldId id="256" r:id="rId4"/>
    <p:sldId id="263" r:id="rId5"/>
    <p:sldId id="257" r:id="rId6"/>
    <p:sldId id="258" r:id="rId7"/>
    <p:sldId id="265" r:id="rId8"/>
    <p:sldId id="266" r:id="rId9"/>
    <p:sldId id="267" r:id="rId10"/>
    <p:sldId id="271" r:id="rId11"/>
    <p:sldId id="268" r:id="rId12"/>
    <p:sldId id="269" r:id="rId13"/>
    <p:sldId id="270" r:id="rId14"/>
    <p:sldId id="272" r:id="rId15"/>
    <p:sldId id="259" r:id="rId16"/>
    <p:sldId id="273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07" autoAdjust="0"/>
  </p:normalViewPr>
  <p:slideViewPr>
    <p:cSldViewPr snapToGrid="0" snapToObjects="1">
      <p:cViewPr>
        <p:scale>
          <a:sx n="100" d="100"/>
          <a:sy n="100" d="100"/>
        </p:scale>
        <p:origin x="-96" y="-9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zhangcheng:Dropbox:R:ODE:data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1"/>
          <c:tx>
            <c:strRef>
              <c:f>data.csv!$G$1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  <a:effectLst/>
          </c:spPr>
          <c:marker>
            <c:symbol val="circle"/>
            <c:size val="6"/>
            <c:spPr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c:spPr>
          </c:marker>
          <c:xVal>
            <c:numRef>
              <c:f>data.csv!$F$2:$F$62</c:f>
              <c:numCache>
                <c:formatCode>General</c:formatCode>
                <c:ptCount val="61"/>
                <c:pt idx="0">
                  <c:v>0.002</c:v>
                </c:pt>
                <c:pt idx="1">
                  <c:v>0.004</c:v>
                </c:pt>
                <c:pt idx="2">
                  <c:v>0.006</c:v>
                </c:pt>
                <c:pt idx="3">
                  <c:v>0.008</c:v>
                </c:pt>
                <c:pt idx="4">
                  <c:v>0.01</c:v>
                </c:pt>
                <c:pt idx="5">
                  <c:v>0.012</c:v>
                </c:pt>
                <c:pt idx="6">
                  <c:v>0.014</c:v>
                </c:pt>
                <c:pt idx="7">
                  <c:v>0.016</c:v>
                </c:pt>
                <c:pt idx="8">
                  <c:v>0.018</c:v>
                </c:pt>
                <c:pt idx="9">
                  <c:v>0.02</c:v>
                </c:pt>
                <c:pt idx="10">
                  <c:v>0.02</c:v>
                </c:pt>
                <c:pt idx="11">
                  <c:v>0.04</c:v>
                </c:pt>
                <c:pt idx="12">
                  <c:v>0.06</c:v>
                </c:pt>
                <c:pt idx="13">
                  <c:v>0.08</c:v>
                </c:pt>
                <c:pt idx="14">
                  <c:v>0.1</c:v>
                </c:pt>
                <c:pt idx="15">
                  <c:v>0.12</c:v>
                </c:pt>
                <c:pt idx="16">
                  <c:v>0.14</c:v>
                </c:pt>
                <c:pt idx="17">
                  <c:v>0.16</c:v>
                </c:pt>
                <c:pt idx="18">
                  <c:v>0.18</c:v>
                </c:pt>
                <c:pt idx="19">
                  <c:v>0.2</c:v>
                </c:pt>
                <c:pt idx="20">
                  <c:v>0.22</c:v>
                </c:pt>
                <c:pt idx="21">
                  <c:v>0.24</c:v>
                </c:pt>
                <c:pt idx="22">
                  <c:v>0.26</c:v>
                </c:pt>
                <c:pt idx="23">
                  <c:v>0.28</c:v>
                </c:pt>
                <c:pt idx="24">
                  <c:v>0.3</c:v>
                </c:pt>
                <c:pt idx="25">
                  <c:v>0.32</c:v>
                </c:pt>
                <c:pt idx="26">
                  <c:v>0.34</c:v>
                </c:pt>
                <c:pt idx="27">
                  <c:v>0.36</c:v>
                </c:pt>
                <c:pt idx="28">
                  <c:v>0.38</c:v>
                </c:pt>
                <c:pt idx="29">
                  <c:v>0.4</c:v>
                </c:pt>
                <c:pt idx="30">
                  <c:v>0.42</c:v>
                </c:pt>
                <c:pt idx="31">
                  <c:v>0.44</c:v>
                </c:pt>
                <c:pt idx="32">
                  <c:v>0.46</c:v>
                </c:pt>
                <c:pt idx="33">
                  <c:v>0.48</c:v>
                </c:pt>
                <c:pt idx="34">
                  <c:v>0.5</c:v>
                </c:pt>
                <c:pt idx="35">
                  <c:v>0.52</c:v>
                </c:pt>
                <c:pt idx="36">
                  <c:v>0.54</c:v>
                </c:pt>
                <c:pt idx="37">
                  <c:v>0.56</c:v>
                </c:pt>
                <c:pt idx="38">
                  <c:v>0.58</c:v>
                </c:pt>
                <c:pt idx="39">
                  <c:v>0.6</c:v>
                </c:pt>
                <c:pt idx="40">
                  <c:v>0.62</c:v>
                </c:pt>
                <c:pt idx="41">
                  <c:v>0.64</c:v>
                </c:pt>
                <c:pt idx="42">
                  <c:v>0.66</c:v>
                </c:pt>
                <c:pt idx="43">
                  <c:v>0.68</c:v>
                </c:pt>
                <c:pt idx="44">
                  <c:v>0.7</c:v>
                </c:pt>
                <c:pt idx="45">
                  <c:v>0.72</c:v>
                </c:pt>
                <c:pt idx="46">
                  <c:v>0.74</c:v>
                </c:pt>
                <c:pt idx="47">
                  <c:v>0.76</c:v>
                </c:pt>
                <c:pt idx="48">
                  <c:v>0.78</c:v>
                </c:pt>
                <c:pt idx="49">
                  <c:v>0.8</c:v>
                </c:pt>
                <c:pt idx="50">
                  <c:v>0.82</c:v>
                </c:pt>
                <c:pt idx="51">
                  <c:v>0.84</c:v>
                </c:pt>
                <c:pt idx="52">
                  <c:v>0.86</c:v>
                </c:pt>
                <c:pt idx="53">
                  <c:v>0.88</c:v>
                </c:pt>
                <c:pt idx="54">
                  <c:v>0.9</c:v>
                </c:pt>
                <c:pt idx="55">
                  <c:v>0.92</c:v>
                </c:pt>
                <c:pt idx="56">
                  <c:v>0.94</c:v>
                </c:pt>
                <c:pt idx="57">
                  <c:v>0.96</c:v>
                </c:pt>
                <c:pt idx="58">
                  <c:v>0.98</c:v>
                </c:pt>
                <c:pt idx="59">
                  <c:v>1.0</c:v>
                </c:pt>
              </c:numCache>
            </c:numRef>
          </c:xVal>
          <c:yVal>
            <c:numRef>
              <c:f>data.csv!$G$2:$G$62</c:f>
              <c:numCache>
                <c:formatCode>General</c:formatCode>
                <c:ptCount val="61"/>
                <c:pt idx="0">
                  <c:v>0.000261098867747891</c:v>
                </c:pt>
                <c:pt idx="1">
                  <c:v>0.00102971267949397</c:v>
                </c:pt>
                <c:pt idx="2">
                  <c:v>0.00228490954132581</c:v>
                </c:pt>
                <c:pt idx="3">
                  <c:v>0.00400709674706614</c:v>
                </c:pt>
                <c:pt idx="4">
                  <c:v>0.00617789452434465</c:v>
                </c:pt>
                <c:pt idx="5">
                  <c:v>0.00878002156718188</c:v>
                </c:pt>
                <c:pt idx="6">
                  <c:v>0.0117971956052499</c:v>
                </c:pt>
                <c:pt idx="7">
                  <c:v>0.0152140458059629</c:v>
                </c:pt>
                <c:pt idx="8">
                  <c:v>0.0190160289135318</c:v>
                </c:pt>
                <c:pt idx="9">
                  <c:v>0.0231893596900043</c:v>
                </c:pt>
                <c:pt idx="10">
                  <c:v>0.0231893596857516</c:v>
                </c:pt>
                <c:pt idx="11">
                  <c:v>0.0827412617861842</c:v>
                </c:pt>
                <c:pt idx="12">
                  <c:v>0.167957828131163</c:v>
                </c:pt>
                <c:pt idx="13">
                  <c:v>0.270801506915236</c:v>
                </c:pt>
                <c:pt idx="14">
                  <c:v>0.382881485686777</c:v>
                </c:pt>
                <c:pt idx="15">
                  <c:v>0.491613565752628</c:v>
                </c:pt>
                <c:pt idx="16">
                  <c:v>0.578017145416439</c:v>
                </c:pt>
                <c:pt idx="17">
                  <c:v>0.630824736010445</c:v>
                </c:pt>
                <c:pt idx="18">
                  <c:v>0.659070990933726</c:v>
                </c:pt>
                <c:pt idx="19">
                  <c:v>0.674802246019811</c:v>
                </c:pt>
                <c:pt idx="20">
                  <c:v>0.684401293691265</c:v>
                </c:pt>
                <c:pt idx="21">
                  <c:v>0.690755675386881</c:v>
                </c:pt>
                <c:pt idx="22">
                  <c:v>0.695236435415957</c:v>
                </c:pt>
                <c:pt idx="23">
                  <c:v>0.698552142325665</c:v>
                </c:pt>
                <c:pt idx="24">
                  <c:v>0.701099090420742</c:v>
                </c:pt>
                <c:pt idx="25">
                  <c:v>0.703114115998003</c:v>
                </c:pt>
                <c:pt idx="26">
                  <c:v>0.704746692591212</c:v>
                </c:pt>
                <c:pt idx="27">
                  <c:v>0.706095496593408</c:v>
                </c:pt>
                <c:pt idx="28">
                  <c:v>0.707228156247409</c:v>
                </c:pt>
                <c:pt idx="29">
                  <c:v>0.708192505058249</c:v>
                </c:pt>
                <c:pt idx="30">
                  <c:v>0.709023296606922</c:v>
                </c:pt>
                <c:pt idx="31">
                  <c:v>0.70974637051755</c:v>
                </c:pt>
                <c:pt idx="32">
                  <c:v>0.710381328189947</c:v>
                </c:pt>
                <c:pt idx="33">
                  <c:v>0.71094330194546</c:v>
                </c:pt>
                <c:pt idx="34">
                  <c:v>0.711444156602691</c:v>
                </c:pt>
                <c:pt idx="35">
                  <c:v>0.711893323814772</c:v>
                </c:pt>
                <c:pt idx="36">
                  <c:v>0.712298394002141</c:v>
                </c:pt>
                <c:pt idx="37">
                  <c:v>0.712665543747725</c:v>
                </c:pt>
                <c:pt idx="38">
                  <c:v>0.712999849874121</c:v>
                </c:pt>
                <c:pt idx="39">
                  <c:v>0.71330552312077</c:v>
                </c:pt>
                <c:pt idx="40">
                  <c:v>0.713586085199809</c:v>
                </c:pt>
                <c:pt idx="41">
                  <c:v>0.713844503716614</c:v>
                </c:pt>
                <c:pt idx="42">
                  <c:v>0.714083297271664</c:v>
                </c:pt>
                <c:pt idx="43">
                  <c:v>0.714304616670896</c:v>
                </c:pt>
                <c:pt idx="44">
                  <c:v>0.714510310100421</c:v>
                </c:pt>
                <c:pt idx="45">
                  <c:v>0.714701974114171</c:v>
                </c:pt>
                <c:pt idx="46">
                  <c:v>0.714880995298479</c:v>
                </c:pt>
                <c:pt idx="47">
                  <c:v>0.715048583426774</c:v>
                </c:pt>
                <c:pt idx="48">
                  <c:v>0.715205798903304</c:v>
                </c:pt>
                <c:pt idx="49">
                  <c:v>0.715353574925919</c:v>
                </c:pt>
                <c:pt idx="50">
                  <c:v>0.715492736208264</c:v>
                </c:pt>
                <c:pt idx="51">
                  <c:v>0.715624014142457</c:v>
                </c:pt>
                <c:pt idx="52">
                  <c:v>0.715748059684594</c:v>
                </c:pt>
                <c:pt idx="53">
                  <c:v>0.715865454069382</c:v>
                </c:pt>
                <c:pt idx="54">
                  <c:v>0.715976717919411</c:v>
                </c:pt>
                <c:pt idx="55">
                  <c:v>0.716082318936576</c:v>
                </c:pt>
                <c:pt idx="56">
                  <c:v>0.716182678435517</c:v>
                </c:pt>
                <c:pt idx="57">
                  <c:v>0.716278177063407</c:v>
                </c:pt>
                <c:pt idx="58">
                  <c:v>0.716369159354609</c:v>
                </c:pt>
                <c:pt idx="59">
                  <c:v>0.716455938189976</c:v>
                </c:pt>
              </c:numCache>
            </c:numRef>
          </c:yVal>
          <c:smooth val="1"/>
        </c:ser>
        <c:ser>
          <c:idx val="0"/>
          <c:order val="0"/>
          <c:tx>
            <c:strRef>
              <c:f>data.csv!$C$1</c:f>
              <c:strCache>
                <c:ptCount val="1"/>
                <c:pt idx="0">
                  <c:v>Hill fit</c:v>
                </c:pt>
              </c:strCache>
            </c:strRef>
          </c:tx>
          <c:spPr>
            <a:ln w="38100">
              <a:solidFill>
                <a:srgbClr val="000000"/>
              </a:solidFill>
            </a:ln>
          </c:spPr>
          <c:marker>
            <c:symbol val="none"/>
          </c:marker>
          <c:xVal>
            <c:numRef>
              <c:f>data.csv!$B$2:$B$62</c:f>
              <c:numCache>
                <c:formatCode>General</c:formatCode>
                <c:ptCount val="61"/>
                <c:pt idx="0">
                  <c:v>0.002</c:v>
                </c:pt>
                <c:pt idx="1">
                  <c:v>0.004</c:v>
                </c:pt>
                <c:pt idx="2">
                  <c:v>0.006</c:v>
                </c:pt>
                <c:pt idx="3">
                  <c:v>0.008</c:v>
                </c:pt>
                <c:pt idx="4">
                  <c:v>0.01</c:v>
                </c:pt>
                <c:pt idx="5">
                  <c:v>0.012</c:v>
                </c:pt>
                <c:pt idx="6">
                  <c:v>0.014</c:v>
                </c:pt>
                <c:pt idx="7">
                  <c:v>0.016</c:v>
                </c:pt>
                <c:pt idx="8">
                  <c:v>0.018</c:v>
                </c:pt>
                <c:pt idx="9">
                  <c:v>0.02</c:v>
                </c:pt>
                <c:pt idx="10">
                  <c:v>0.02</c:v>
                </c:pt>
                <c:pt idx="11">
                  <c:v>0.04</c:v>
                </c:pt>
                <c:pt idx="12">
                  <c:v>0.06</c:v>
                </c:pt>
                <c:pt idx="13">
                  <c:v>0.08</c:v>
                </c:pt>
                <c:pt idx="14">
                  <c:v>0.1</c:v>
                </c:pt>
                <c:pt idx="15">
                  <c:v>0.12</c:v>
                </c:pt>
                <c:pt idx="16">
                  <c:v>0.14</c:v>
                </c:pt>
                <c:pt idx="17">
                  <c:v>0.16</c:v>
                </c:pt>
                <c:pt idx="18">
                  <c:v>0.18</c:v>
                </c:pt>
                <c:pt idx="19">
                  <c:v>0.2</c:v>
                </c:pt>
                <c:pt idx="20">
                  <c:v>0.22</c:v>
                </c:pt>
                <c:pt idx="21">
                  <c:v>0.24</c:v>
                </c:pt>
                <c:pt idx="22">
                  <c:v>0.26</c:v>
                </c:pt>
                <c:pt idx="23">
                  <c:v>0.28</c:v>
                </c:pt>
                <c:pt idx="24">
                  <c:v>0.3</c:v>
                </c:pt>
                <c:pt idx="25">
                  <c:v>0.32</c:v>
                </c:pt>
                <c:pt idx="26">
                  <c:v>0.34</c:v>
                </c:pt>
                <c:pt idx="27">
                  <c:v>0.36</c:v>
                </c:pt>
                <c:pt idx="28">
                  <c:v>0.38</c:v>
                </c:pt>
                <c:pt idx="29">
                  <c:v>0.4</c:v>
                </c:pt>
                <c:pt idx="30">
                  <c:v>0.42</c:v>
                </c:pt>
                <c:pt idx="31">
                  <c:v>0.44</c:v>
                </c:pt>
                <c:pt idx="32">
                  <c:v>0.46</c:v>
                </c:pt>
                <c:pt idx="33">
                  <c:v>0.48</c:v>
                </c:pt>
                <c:pt idx="34">
                  <c:v>0.5</c:v>
                </c:pt>
                <c:pt idx="35">
                  <c:v>0.52</c:v>
                </c:pt>
                <c:pt idx="36">
                  <c:v>0.54</c:v>
                </c:pt>
                <c:pt idx="37">
                  <c:v>0.56</c:v>
                </c:pt>
                <c:pt idx="38">
                  <c:v>0.58</c:v>
                </c:pt>
                <c:pt idx="39">
                  <c:v>0.6</c:v>
                </c:pt>
                <c:pt idx="40">
                  <c:v>0.62</c:v>
                </c:pt>
                <c:pt idx="41">
                  <c:v>0.64</c:v>
                </c:pt>
                <c:pt idx="42">
                  <c:v>0.66</c:v>
                </c:pt>
                <c:pt idx="43">
                  <c:v>0.68</c:v>
                </c:pt>
                <c:pt idx="44">
                  <c:v>0.7</c:v>
                </c:pt>
                <c:pt idx="45">
                  <c:v>0.72</c:v>
                </c:pt>
                <c:pt idx="46">
                  <c:v>0.74</c:v>
                </c:pt>
                <c:pt idx="47">
                  <c:v>0.76</c:v>
                </c:pt>
                <c:pt idx="48">
                  <c:v>0.78</c:v>
                </c:pt>
                <c:pt idx="49">
                  <c:v>0.8</c:v>
                </c:pt>
                <c:pt idx="50">
                  <c:v>0.82</c:v>
                </c:pt>
                <c:pt idx="51">
                  <c:v>0.84</c:v>
                </c:pt>
                <c:pt idx="52">
                  <c:v>0.86</c:v>
                </c:pt>
                <c:pt idx="53">
                  <c:v>0.88</c:v>
                </c:pt>
                <c:pt idx="54">
                  <c:v>0.9</c:v>
                </c:pt>
                <c:pt idx="55">
                  <c:v>0.92</c:v>
                </c:pt>
                <c:pt idx="56">
                  <c:v>0.94</c:v>
                </c:pt>
                <c:pt idx="57">
                  <c:v>0.96</c:v>
                </c:pt>
                <c:pt idx="58">
                  <c:v>0.98</c:v>
                </c:pt>
                <c:pt idx="59">
                  <c:v>1.0</c:v>
                </c:pt>
              </c:numCache>
            </c:numRef>
          </c:xVal>
          <c:yVal>
            <c:numRef>
              <c:f>data.csv!$C$2:$C$62</c:f>
              <c:numCache>
                <c:formatCode>0.00E+00</c:formatCode>
                <c:ptCount val="61"/>
                <c:pt idx="0">
                  <c:v>4.42148022117347E-6</c:v>
                </c:pt>
                <c:pt idx="1">
                  <c:v>3.89751069005721E-5</c:v>
                </c:pt>
                <c:pt idx="2" formatCode="General">
                  <c:v>0.00013920565890165</c:v>
                </c:pt>
                <c:pt idx="3" formatCode="General">
                  <c:v>0.000343434130231414</c:v>
                </c:pt>
                <c:pt idx="4" formatCode="General">
                  <c:v>0.000691722470402081</c:v>
                </c:pt>
                <c:pt idx="5" formatCode="General">
                  <c:v>0.00122529069285295</c:v>
                </c:pt>
                <c:pt idx="6" formatCode="General">
                  <c:v>0.00198605719651476</c:v>
                </c:pt>
                <c:pt idx="7" formatCode="General">
                  <c:v>0.00301621083325545</c:v>
                </c:pt>
                <c:pt idx="8" formatCode="General">
                  <c:v>0.00435777807061218</c:v>
                </c:pt>
                <c:pt idx="9" formatCode="General">
                  <c:v>0.00605216906943507</c:v>
                </c:pt>
                <c:pt idx="10" formatCode="General">
                  <c:v>0.00605216906943508</c:v>
                </c:pt>
                <c:pt idx="11" formatCode="General">
                  <c:v>0.0500511329230962</c:v>
                </c:pt>
                <c:pt idx="12" formatCode="General">
                  <c:v>0.151580737673514</c:v>
                </c:pt>
                <c:pt idx="13" formatCode="General">
                  <c:v>0.285501088422758</c:v>
                </c:pt>
                <c:pt idx="14" formatCode="General">
                  <c:v>0.409740386911028</c:v>
                </c:pt>
                <c:pt idx="15" formatCode="General">
                  <c:v>0.503896335042328</c:v>
                </c:pt>
                <c:pt idx="16" formatCode="General">
                  <c:v>0.568805215048422</c:v>
                </c:pt>
                <c:pt idx="17" formatCode="General">
                  <c:v>0.612183523151089</c:v>
                </c:pt>
                <c:pt idx="18" formatCode="General">
                  <c:v>0.641206646051965</c:v>
                </c:pt>
                <c:pt idx="19" formatCode="General">
                  <c:v>0.660929486804148</c:v>
                </c:pt>
                <c:pt idx="20" formatCode="General">
                  <c:v>0.67461634530118</c:v>
                </c:pt>
                <c:pt idx="21" formatCode="General">
                  <c:v>0.68432735351853</c:v>
                </c:pt>
                <c:pt idx="22" formatCode="General">
                  <c:v>0.691366970642683</c:v>
                </c:pt>
                <c:pt idx="23" formatCode="General">
                  <c:v>0.69657321847266</c:v>
                </c:pt>
                <c:pt idx="24" formatCode="General">
                  <c:v>0.700494761954691</c:v>
                </c:pt>
                <c:pt idx="25" formatCode="General">
                  <c:v>0.703498167698949</c:v>
                </c:pt>
                <c:pt idx="26" formatCode="General">
                  <c:v>0.705833301883893</c:v>
                </c:pt>
                <c:pt idx="27" formatCode="General">
                  <c:v>0.707673778485224</c:v>
                </c:pt>
                <c:pt idx="28" formatCode="General">
                  <c:v>0.709142418412542</c:v>
                </c:pt>
                <c:pt idx="29" formatCode="General">
                  <c:v>0.710327574575453</c:v>
                </c:pt>
                <c:pt idx="30" formatCode="General">
                  <c:v>0.711293795734753</c:v>
                </c:pt>
                <c:pt idx="31" formatCode="General">
                  <c:v>0.712088918387781</c:v>
                </c:pt>
                <c:pt idx="32" formatCode="General">
                  <c:v>0.712748864368326</c:v>
                </c:pt>
                <c:pt idx="33" formatCode="General">
                  <c:v>0.713300939074259</c:v>
                </c:pt>
                <c:pt idx="34" formatCode="General">
                  <c:v>0.713766133446578</c:v>
                </c:pt>
                <c:pt idx="35" formatCode="General">
                  <c:v>0.714160753513764</c:v>
                </c:pt>
                <c:pt idx="36" formatCode="General">
                  <c:v>0.714497589286165</c:v>
                </c:pt>
                <c:pt idx="37" formatCode="General">
                  <c:v>0.714786763650556</c:v>
                </c:pt>
                <c:pt idx="38" formatCode="General">
                  <c:v>0.715036356037924</c:v>
                </c:pt>
                <c:pt idx="39" formatCode="General">
                  <c:v>0.715252865605853</c:v>
                </c:pt>
                <c:pt idx="40" formatCode="General">
                  <c:v>0.715441558737363</c:v>
                </c:pt>
                <c:pt idx="41" formatCode="General">
                  <c:v>0.715606732240017</c:v>
                </c:pt>
                <c:pt idx="42" formatCode="General">
                  <c:v>0.715751914484068</c:v>
                </c:pt>
                <c:pt idx="43" formatCode="General">
                  <c:v>0.715880020409974</c:v>
                </c:pt>
                <c:pt idx="44" formatCode="General">
                  <c:v>0.715993471934166</c:v>
                </c:pt>
                <c:pt idx="45" formatCode="General">
                  <c:v>0.716094292177612</c:v>
                </c:pt>
                <c:pt idx="46" formatCode="General">
                  <c:v>0.716184179729877</c:v>
                </c:pt>
                <c:pt idx="47" formatCode="General">
                  <c:v>0.71626456757</c:v>
                </c:pt>
                <c:pt idx="48" formatCode="General">
                  <c:v>0.716336670110121</c:v>
                </c:pt>
                <c:pt idx="49" formatCode="General">
                  <c:v>0.716401520981491</c:v>
                </c:pt>
                <c:pt idx="50" formatCode="General">
                  <c:v>0.716460003557552</c:v>
                </c:pt>
                <c:pt idx="51" formatCode="General">
                  <c:v>0.716512875743577</c:v>
                </c:pt>
                <c:pt idx="52" formatCode="General">
                  <c:v>0.716560790213539</c:v>
                </c:pt>
                <c:pt idx="53" formatCode="General">
                  <c:v>0.716604311011389</c:v>
                </c:pt>
                <c:pt idx="54" formatCode="General">
                  <c:v>0.716643927233578</c:v>
                </c:pt>
                <c:pt idx="55" formatCode="General">
                  <c:v>0.716680064356334</c:v>
                </c:pt>
                <c:pt idx="56" formatCode="General">
                  <c:v>0.716713093653113</c:v>
                </c:pt>
                <c:pt idx="57" formatCode="General">
                  <c:v>0.716743340056153</c:v>
                </c:pt>
                <c:pt idx="58" formatCode="General">
                  <c:v>0.716771088744835</c:v>
                </c:pt>
                <c:pt idx="59" formatCode="General">
                  <c:v>0.716796590687681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6938040"/>
        <c:axId val="1872829208"/>
      </c:scatterChart>
      <c:valAx>
        <c:axId val="2096938040"/>
        <c:scaling>
          <c:orientation val="minMax"/>
          <c:max val="1.0"/>
        </c:scaling>
        <c:delete val="0"/>
        <c:axPos val="b"/>
        <c:numFmt formatCode="General" sourceLinked="1"/>
        <c:majorTickMark val="out"/>
        <c:minorTickMark val="none"/>
        <c:tickLblPos val="none"/>
        <c:spPr>
          <a:ln>
            <a:solidFill>
              <a:srgbClr val="000000"/>
            </a:solidFill>
          </a:ln>
        </c:spPr>
        <c:crossAx val="1872829208"/>
        <c:crosses val="autoZero"/>
        <c:crossBetween val="midCat"/>
        <c:majorUnit val="0.2"/>
      </c:valAx>
      <c:valAx>
        <c:axId val="187282920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>
            <a:solidFill>
              <a:srgbClr val="000000"/>
            </a:solidFill>
          </a:ln>
        </c:spPr>
        <c:crossAx val="2096938040"/>
        <c:crosses val="autoZero"/>
        <c:crossBetween val="midCat"/>
        <c:majorUnit val="0.2"/>
      </c:valAx>
      <c:spPr>
        <a:ln>
          <a:solidFill>
            <a:schemeClr val="tx1"/>
          </a:solidFill>
        </a:ln>
      </c:spPr>
    </c:plotArea>
    <c:legend>
      <c:legendPos val="r"/>
      <c:layout>
        <c:manualLayout>
          <c:xMode val="edge"/>
          <c:yMode val="edge"/>
          <c:x val="0.569098184056633"/>
          <c:y val="0.375403203634029"/>
          <c:w val="0.219298245614035"/>
          <c:h val="0.225520960997009"/>
        </c:manualLayout>
      </c:layout>
      <c:overlay val="1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85B86-031B-284C-94C9-5D28E32DEFAD}" type="datetime1">
              <a:rPr lang="en-US" smtClean="0"/>
              <a:t>12/10/13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4B3B0-B9EC-BE48-839C-655953C1C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069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69C4F-4406-124B-9EC6-CFE94E8EF52A}" type="datetime1">
              <a:rPr lang="en-US" smtClean="0"/>
              <a:t>12/10/13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A9C9D-08EC-C64D-9F61-949AA1F45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317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52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Constitutively</a:t>
            </a:r>
            <a:r>
              <a:rPr lang="en-US" baseline="0" dirty="0" smtClean="0"/>
              <a:t> shuttling vs. ligand-induced shuttling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57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Randomize</a:t>
            </a:r>
            <a:r>
              <a:rPr lang="en-US" baseline="0" dirty="0" smtClean="0"/>
              <a:t> </a:t>
            </a:r>
            <a:r>
              <a:rPr lang="en-US" baseline="0" smtClean="0"/>
              <a:t>this figure.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95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Conclusions: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46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TNF production </a:t>
            </a:r>
          </a:p>
          <a:p>
            <a:pPr marL="228600" indent="-228600">
              <a:buAutoNum type="arabicPeriod"/>
            </a:pPr>
            <a:r>
              <a:rPr lang="en-US" dirty="0" smtClean="0"/>
              <a:t>Through</a:t>
            </a:r>
            <a:r>
              <a:rPr lang="en-US" baseline="0" dirty="0" smtClean="0"/>
              <a:t> multiple level of regulation and it’s myd88 and trif dependent.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91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www.nature.com</a:t>
            </a:r>
            <a:r>
              <a:rPr lang="en-US" dirty="0" smtClean="0"/>
              <a:t>/</a:t>
            </a:r>
            <a:r>
              <a:rPr lang="en-US" dirty="0" err="1" smtClean="0"/>
              <a:t>ni</a:t>
            </a:r>
            <a:r>
              <a:rPr lang="en-US" dirty="0" smtClean="0"/>
              <a:t>/journal/v4/n12/</a:t>
            </a:r>
            <a:r>
              <a:rPr lang="en-US" dirty="0" err="1" smtClean="0"/>
              <a:t>fig_tab</a:t>
            </a:r>
            <a:r>
              <a:rPr lang="en-US" dirty="0" smtClean="0"/>
              <a:t>/ni1203-1162_F1.html</a:t>
            </a:r>
          </a:p>
          <a:p>
            <a:r>
              <a:rPr lang="en-US" dirty="0" smtClean="0"/>
              <a:t>Key</a:t>
            </a:r>
            <a:r>
              <a:rPr lang="en-US" baseline="0" dirty="0" smtClean="0"/>
              <a:t> node.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29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Single</a:t>
            </a:r>
            <a:r>
              <a:rPr lang="en-US" baseline="0" dirty="0" smtClean="0"/>
              <a:t> cells and population: Gave more fundamental molecular mechanism. </a:t>
            </a:r>
          </a:p>
          <a:p>
            <a:r>
              <a:rPr lang="en-US" dirty="0" smtClean="0"/>
              <a:t>Auto/</a:t>
            </a:r>
            <a:r>
              <a:rPr lang="en-US" dirty="0" err="1" smtClean="0"/>
              <a:t>para-crine</a:t>
            </a:r>
            <a:r>
              <a:rPr lang="en-US" dirty="0" smtClean="0"/>
              <a:t> feedback via TNF (limited to MEFs).</a:t>
            </a:r>
          </a:p>
          <a:p>
            <a:r>
              <a:rPr lang="en-US" dirty="0" smtClean="0"/>
              <a:t>First 4 hours at most.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05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Yeast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mapk</a:t>
            </a:r>
            <a:r>
              <a:rPr lang="en-US" baseline="0" dirty="0" smtClean="0"/>
              <a:t> scaffold protein.</a:t>
            </a:r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www.frontiersin.org</a:t>
            </a:r>
            <a:r>
              <a:rPr lang="en-US" baseline="0" dirty="0" smtClean="0"/>
              <a:t>/Journal/10.3389/fphys.2012.00475/full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25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reaction maps.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68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</a:t>
            </a:r>
            <a:r>
              <a:rPr lang="en-US" baseline="0" dirty="0" smtClean="0"/>
              <a:t> to question about how big your parameter space is. And how robustness about the parameter set.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85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Total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NFkBn</a:t>
            </a:r>
            <a:r>
              <a:rPr lang="en-US" baseline="0" dirty="0" smtClean="0"/>
              <a:t> above threshold.  TO 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78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Myddosome formation produce threshold in signaling</a:t>
            </a:r>
            <a:r>
              <a:rPr lang="en-US" baseline="0" dirty="0" smtClean="0"/>
              <a:t> activation. </a:t>
            </a:r>
          </a:p>
          <a:p>
            <a:r>
              <a:rPr lang="en-US" baseline="0" dirty="0" smtClean="0"/>
              <a:t>Steepness is in the range of 2 to 3.2.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64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41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0463-F1D6-A142-8967-B661CC1E64AB}" type="datetime1">
              <a:rPr lang="en-US" smtClean="0"/>
              <a:t>12/10/13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528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6B735-C6B2-B94C-97C9-91A7FAA94915}" type="datetime1">
              <a:rPr lang="en-US" smtClean="0"/>
              <a:t>12/10/13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907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62130-6445-ED45-9104-9645702A91EE}" type="datetime1">
              <a:rPr lang="en-US" smtClean="0"/>
              <a:t>12/10/13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956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501BF-1922-B841-BB4D-31992A70F92B}" type="datetime1">
              <a:rPr lang="en-US" smtClean="0"/>
              <a:t>12/10/13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61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9ACD-4714-9248-996F-AF5C260E86E2}" type="datetime1">
              <a:rPr lang="en-US" smtClean="0"/>
              <a:t>12/10/13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487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ED3D-0912-8A47-A3B8-2AB2B88CE0D2}" type="datetime1">
              <a:rPr lang="en-US" smtClean="0"/>
              <a:t>12/10/13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69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E0E2-E7A3-1B40-89CB-E93482B2F9CD}" type="datetime1">
              <a:rPr lang="en-US" smtClean="0"/>
              <a:t>12/10/13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9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0804A-7402-2246-8C89-5064DDE10972}" type="datetime1">
              <a:rPr lang="en-US" smtClean="0"/>
              <a:t>12/10/13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4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59879-D4ED-C64F-8FA2-D529348438A3}" type="datetime1">
              <a:rPr lang="en-US" smtClean="0"/>
              <a:t>12/10/13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8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E8B2-32FC-E84F-A757-3D7DB328167F}" type="datetime1">
              <a:rPr lang="en-US" smtClean="0"/>
              <a:t>12/10/13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347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26D09-2B9B-9F4C-AE04-9476C3A28204}" type="datetime1">
              <a:rPr lang="en-US" smtClean="0"/>
              <a:t>12/10/13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20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7767E-327C-3548-B42C-844499BF1ADC}" type="datetime1">
              <a:rPr lang="en-US" smtClean="0"/>
              <a:t>12/10/13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31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jpeg"/><Relationship Id="rId6" Type="http://schemas.openxmlformats.org/officeDocument/2006/relationships/image" Target="../media/image19.jpeg"/><Relationship Id="rId7" Type="http://schemas.openxmlformats.org/officeDocument/2006/relationships/image" Target="../media/image20.png"/><Relationship Id="rId8" Type="http://schemas.openxmlformats.org/officeDocument/2006/relationships/image" Target="../media/image21.emf"/><Relationship Id="rId9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12.png"/><Relationship Id="rId5" Type="http://schemas.openxmlformats.org/officeDocument/2006/relationships/image" Target="../media/image25.emf"/><Relationship Id="rId6" Type="http://schemas.openxmlformats.org/officeDocument/2006/relationships/chart" Target="../charts/chart1.xml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-21041" b="-21041"/>
          <a:stretch>
            <a:fillRect/>
          </a:stretch>
        </p:blipFill>
        <p:spPr>
          <a:xfrm>
            <a:off x="386461" y="1149319"/>
            <a:ext cx="4283691" cy="4800631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-6228" b="-6228"/>
          <a:stretch/>
        </p:blipFill>
        <p:spPr>
          <a:xfrm>
            <a:off x="5232400" y="1636022"/>
            <a:ext cx="3302000" cy="370047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528307" y="259834"/>
            <a:ext cx="4519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Innate immune signaling network are complex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86461" y="5835550"/>
            <a:ext cx="187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TLRs: 11</a:t>
            </a:r>
          </a:p>
          <a:p>
            <a:r>
              <a:rPr lang="en-US" dirty="0" smtClean="0"/>
              <a:t>No </a:t>
            </a:r>
            <a:r>
              <a:rPr lang="en-US" dirty="0"/>
              <a:t>of </a:t>
            </a:r>
            <a:r>
              <a:rPr lang="en-US" dirty="0" smtClean="0"/>
              <a:t>species: 652 </a:t>
            </a:r>
          </a:p>
          <a:p>
            <a:r>
              <a:rPr lang="en-US" dirty="0" smtClean="0"/>
              <a:t>No </a:t>
            </a:r>
            <a:r>
              <a:rPr lang="en-US" dirty="0"/>
              <a:t>of edges</a:t>
            </a:r>
            <a:r>
              <a:rPr lang="en-US" dirty="0" smtClean="0"/>
              <a:t>: 444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051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473" y="1794129"/>
            <a:ext cx="4177054" cy="326974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819587" y="636370"/>
            <a:ext cx="5504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Response speed is most sensitive to the threshold.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890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831956" y="775613"/>
            <a:ext cx="5158571" cy="17725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162333" y="893136"/>
            <a:ext cx="624841" cy="172642"/>
          </a:xfrm>
          <a:prstGeom prst="rect">
            <a:avLst/>
          </a:prstGeom>
          <a:effectLst/>
        </p:spPr>
        <p:txBody>
          <a:bodyPr wrap="none" lIns="49049" tIns="24526" rIns="49049" bIns="24526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Cytoplasm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73708" y="1005995"/>
            <a:ext cx="532175" cy="206417"/>
            <a:chOff x="4056606" y="1730616"/>
            <a:chExt cx="570188" cy="236641"/>
          </a:xfrm>
          <a:effectLst/>
        </p:grpSpPr>
        <p:sp>
          <p:nvSpPr>
            <p:cNvPr id="6" name="Snip Diagonal Corner Rectangle 5"/>
            <p:cNvSpPr/>
            <p:nvPr/>
          </p:nvSpPr>
          <p:spPr>
            <a:xfrm flipH="1">
              <a:off x="4130997" y="1730616"/>
              <a:ext cx="432261" cy="201595"/>
            </a:xfrm>
            <a:prstGeom prst="snip2Diag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79984" tIns="39993" rIns="79984" bIns="39993"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 flipH="1">
              <a:off x="4056606" y="1733526"/>
              <a:ext cx="570188" cy="233731"/>
            </a:xfrm>
            <a:prstGeom prst="rect">
              <a:avLst/>
            </a:prstGeom>
            <a:effectLst/>
          </p:spPr>
          <p:txBody>
            <a:bodyPr wrap="none" lIns="79984" tIns="39993" rIns="79984" bIns="39993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MyD88*</a:t>
              </a:r>
              <a:endParaRPr lang="en-US" sz="800" b="1" baseline="30000" dirty="0">
                <a:latin typeface="Arial"/>
                <a:cs typeface="Arial"/>
              </a:endParaRPr>
            </a:p>
          </p:txBody>
        </p:sp>
      </p:grpSp>
      <p:sp>
        <p:nvSpPr>
          <p:cNvPr id="8" name="Freeform 7"/>
          <p:cNvSpPr/>
          <p:nvPr/>
        </p:nvSpPr>
        <p:spPr>
          <a:xfrm rot="16200000" flipH="1">
            <a:off x="5732945" y="775309"/>
            <a:ext cx="155501" cy="323981"/>
          </a:xfrm>
          <a:custGeom>
            <a:avLst/>
            <a:gdLst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339958 w 455416"/>
              <a:gd name="connsiteY0" fmla="*/ 0 h 721642"/>
              <a:gd name="connsiteX1" fmla="*/ 455416 w 455416"/>
              <a:gd name="connsiteY1" fmla="*/ 134706 h 721642"/>
              <a:gd name="connsiteX2" fmla="*/ 205258 w 455416"/>
              <a:gd name="connsiteY2" fmla="*/ 346388 h 721642"/>
              <a:gd name="connsiteX3" fmla="*/ 205258 w 455416"/>
              <a:gd name="connsiteY3" fmla="*/ 413741 h 721642"/>
              <a:gd name="connsiteX4" fmla="*/ 368823 w 455416"/>
              <a:gd name="connsiteY4" fmla="*/ 538826 h 721642"/>
              <a:gd name="connsiteX5" fmla="*/ 407309 w 455416"/>
              <a:gd name="connsiteY5" fmla="*/ 490716 h 721642"/>
              <a:gd name="connsiteX6" fmla="*/ 436173 w 455416"/>
              <a:gd name="connsiteY6" fmla="*/ 721642 h 721642"/>
              <a:gd name="connsiteX7" fmla="*/ 262987 w 455416"/>
              <a:gd name="connsiteY7" fmla="*/ 712020 h 721642"/>
              <a:gd name="connsiteX8" fmla="*/ 301473 w 455416"/>
              <a:gd name="connsiteY8" fmla="*/ 663910 h 721642"/>
              <a:gd name="connsiteX9" fmla="*/ 118665 w 455416"/>
              <a:gd name="connsiteY9" fmla="*/ 548448 h 721642"/>
              <a:gd name="connsiteX10" fmla="*/ 41693 w 455416"/>
              <a:gd name="connsiteY10" fmla="*/ 471472 h 721642"/>
              <a:gd name="connsiteX11" fmla="*/ 89800 w 455416"/>
              <a:gd name="connsiteY11" fmla="*/ 279035 h 721642"/>
              <a:gd name="connsiteX12" fmla="*/ 176394 w 455416"/>
              <a:gd name="connsiteY12" fmla="*/ 144328 h 721642"/>
              <a:gd name="connsiteX13" fmla="*/ 339958 w 455416"/>
              <a:gd name="connsiteY13" fmla="*/ 0 h 721642"/>
              <a:gd name="connsiteX0" fmla="*/ 339958 w 455416"/>
              <a:gd name="connsiteY0" fmla="*/ 0 h 721642"/>
              <a:gd name="connsiteX1" fmla="*/ 455416 w 455416"/>
              <a:gd name="connsiteY1" fmla="*/ 134706 h 721642"/>
              <a:gd name="connsiteX2" fmla="*/ 205258 w 455416"/>
              <a:gd name="connsiteY2" fmla="*/ 346388 h 721642"/>
              <a:gd name="connsiteX3" fmla="*/ 205258 w 455416"/>
              <a:gd name="connsiteY3" fmla="*/ 413741 h 721642"/>
              <a:gd name="connsiteX4" fmla="*/ 368823 w 455416"/>
              <a:gd name="connsiteY4" fmla="*/ 538826 h 721642"/>
              <a:gd name="connsiteX5" fmla="*/ 407309 w 455416"/>
              <a:gd name="connsiteY5" fmla="*/ 490716 h 721642"/>
              <a:gd name="connsiteX6" fmla="*/ 436173 w 455416"/>
              <a:gd name="connsiteY6" fmla="*/ 721642 h 721642"/>
              <a:gd name="connsiteX7" fmla="*/ 262987 w 455416"/>
              <a:gd name="connsiteY7" fmla="*/ 712020 h 721642"/>
              <a:gd name="connsiteX8" fmla="*/ 301473 w 455416"/>
              <a:gd name="connsiteY8" fmla="*/ 663910 h 721642"/>
              <a:gd name="connsiteX9" fmla="*/ 118665 w 455416"/>
              <a:gd name="connsiteY9" fmla="*/ 548448 h 721642"/>
              <a:gd name="connsiteX10" fmla="*/ 41693 w 455416"/>
              <a:gd name="connsiteY10" fmla="*/ 471472 h 721642"/>
              <a:gd name="connsiteX11" fmla="*/ 51314 w 455416"/>
              <a:gd name="connsiteY11" fmla="*/ 317522 h 721642"/>
              <a:gd name="connsiteX12" fmla="*/ 176394 w 455416"/>
              <a:gd name="connsiteY12" fmla="*/ 144328 h 721642"/>
              <a:gd name="connsiteX13" fmla="*/ 339958 w 455416"/>
              <a:gd name="connsiteY13" fmla="*/ 0 h 72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5416" h="721642">
                <a:moveTo>
                  <a:pt x="339958" y="0"/>
                </a:moveTo>
                <a:lnTo>
                  <a:pt x="455416" y="134706"/>
                </a:lnTo>
                <a:lnTo>
                  <a:pt x="205258" y="346388"/>
                </a:lnTo>
                <a:lnTo>
                  <a:pt x="205258" y="413741"/>
                </a:lnTo>
                <a:lnTo>
                  <a:pt x="368823" y="538826"/>
                </a:lnTo>
                <a:lnTo>
                  <a:pt x="407309" y="490716"/>
                </a:lnTo>
                <a:lnTo>
                  <a:pt x="436173" y="721642"/>
                </a:lnTo>
                <a:lnTo>
                  <a:pt x="262987" y="712020"/>
                </a:lnTo>
                <a:lnTo>
                  <a:pt x="301473" y="663910"/>
                </a:lnTo>
                <a:lnTo>
                  <a:pt x="118665" y="548448"/>
                </a:lnTo>
                <a:lnTo>
                  <a:pt x="41693" y="471472"/>
                </a:lnTo>
                <a:cubicBezTo>
                  <a:pt x="0" y="326743"/>
                  <a:pt x="35278" y="381668"/>
                  <a:pt x="51314" y="317522"/>
                </a:cubicBezTo>
                <a:lnTo>
                  <a:pt x="176394" y="144328"/>
                </a:lnTo>
                <a:lnTo>
                  <a:pt x="33995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9" name="Oval 8"/>
          <p:cNvSpPr/>
          <p:nvPr/>
        </p:nvSpPr>
        <p:spPr>
          <a:xfrm>
            <a:off x="2626281" y="1179662"/>
            <a:ext cx="2744208" cy="756744"/>
          </a:xfrm>
          <a:prstGeom prst="ellipse">
            <a:avLst/>
          </a:prstGeom>
          <a:noFill/>
          <a:ln w="762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49049" tIns="24526" rIns="49049" bIns="24526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rot="16200000" flipV="1">
            <a:off x="4070745" y="752647"/>
            <a:ext cx="163122" cy="17442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896758" y="356108"/>
            <a:ext cx="166943" cy="537965"/>
            <a:chOff x="1931447" y="993293"/>
            <a:chExt cx="178868" cy="616737"/>
          </a:xfrm>
          <a:effectLst/>
        </p:grpSpPr>
        <p:sp>
          <p:nvSpPr>
            <p:cNvPr id="12" name="Freeform 11"/>
            <p:cNvSpPr/>
            <p:nvPr/>
          </p:nvSpPr>
          <p:spPr>
            <a:xfrm>
              <a:off x="1931447" y="993293"/>
              <a:ext cx="132104" cy="359317"/>
            </a:xfrm>
            <a:custGeom>
              <a:avLst/>
              <a:gdLst>
                <a:gd name="connsiteX0" fmla="*/ 352350 w 430504"/>
                <a:gd name="connsiteY0" fmla="*/ 0 h 1191846"/>
                <a:gd name="connsiteX1" fmla="*/ 658 w 430504"/>
                <a:gd name="connsiteY1" fmla="*/ 625230 h 1191846"/>
                <a:gd name="connsiteX2" fmla="*/ 430504 w 430504"/>
                <a:gd name="connsiteY2" fmla="*/ 1191846 h 119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504" h="1191846">
                  <a:moveTo>
                    <a:pt x="352350" y="0"/>
                  </a:moveTo>
                  <a:cubicBezTo>
                    <a:pt x="169991" y="213294"/>
                    <a:pt x="-12368" y="426589"/>
                    <a:pt x="658" y="625230"/>
                  </a:cubicBezTo>
                  <a:cubicBezTo>
                    <a:pt x="13684" y="823871"/>
                    <a:pt x="430504" y="1191846"/>
                    <a:pt x="430504" y="1191846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 flipH="1">
              <a:off x="1975761" y="997584"/>
              <a:ext cx="132104" cy="359317"/>
            </a:xfrm>
            <a:custGeom>
              <a:avLst/>
              <a:gdLst>
                <a:gd name="connsiteX0" fmla="*/ 352350 w 430504"/>
                <a:gd name="connsiteY0" fmla="*/ 0 h 1191846"/>
                <a:gd name="connsiteX1" fmla="*/ 658 w 430504"/>
                <a:gd name="connsiteY1" fmla="*/ 625230 h 1191846"/>
                <a:gd name="connsiteX2" fmla="*/ 430504 w 430504"/>
                <a:gd name="connsiteY2" fmla="*/ 1191846 h 119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504" h="1191846">
                  <a:moveTo>
                    <a:pt x="352350" y="0"/>
                  </a:moveTo>
                  <a:cubicBezTo>
                    <a:pt x="169991" y="213294"/>
                    <a:pt x="-12368" y="426589"/>
                    <a:pt x="658" y="625230"/>
                  </a:cubicBezTo>
                  <a:cubicBezTo>
                    <a:pt x="13684" y="823871"/>
                    <a:pt x="430504" y="1191846"/>
                    <a:pt x="430504" y="1191846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33793" y="1362263"/>
              <a:ext cx="79342" cy="247767"/>
            </a:xfrm>
            <a:prstGeom prst="rect">
              <a:avLst/>
            </a:prstGeom>
            <a:solidFill>
              <a:srgbClr val="BFBFB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30973" y="1361192"/>
              <a:ext cx="79342" cy="247767"/>
            </a:xfrm>
            <a:prstGeom prst="rect">
              <a:avLst/>
            </a:prstGeom>
            <a:solidFill>
              <a:srgbClr val="BFBFB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16" name="Freeform 15"/>
          <p:cNvSpPr/>
          <p:nvPr/>
        </p:nvSpPr>
        <p:spPr>
          <a:xfrm>
            <a:off x="3896758" y="1598012"/>
            <a:ext cx="123297" cy="313423"/>
          </a:xfrm>
          <a:custGeom>
            <a:avLst/>
            <a:gdLst>
              <a:gd name="connsiteX0" fmla="*/ 352350 w 430504"/>
              <a:gd name="connsiteY0" fmla="*/ 0 h 1191846"/>
              <a:gd name="connsiteX1" fmla="*/ 658 w 430504"/>
              <a:gd name="connsiteY1" fmla="*/ 625230 h 1191846"/>
              <a:gd name="connsiteX2" fmla="*/ 430504 w 430504"/>
              <a:gd name="connsiteY2" fmla="*/ 1191846 h 119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504" h="1191846">
                <a:moveTo>
                  <a:pt x="352350" y="0"/>
                </a:moveTo>
                <a:cubicBezTo>
                  <a:pt x="169991" y="213294"/>
                  <a:pt x="-12368" y="426589"/>
                  <a:pt x="658" y="625230"/>
                </a:cubicBezTo>
                <a:cubicBezTo>
                  <a:pt x="13684" y="823871"/>
                  <a:pt x="430504" y="1191846"/>
                  <a:pt x="430504" y="119184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7" name="Freeform 16"/>
          <p:cNvSpPr/>
          <p:nvPr/>
        </p:nvSpPr>
        <p:spPr>
          <a:xfrm flipH="1">
            <a:off x="3940945" y="1601755"/>
            <a:ext cx="123297" cy="313423"/>
          </a:xfrm>
          <a:custGeom>
            <a:avLst/>
            <a:gdLst>
              <a:gd name="connsiteX0" fmla="*/ 352350 w 430504"/>
              <a:gd name="connsiteY0" fmla="*/ 0 h 1191846"/>
              <a:gd name="connsiteX1" fmla="*/ 658 w 430504"/>
              <a:gd name="connsiteY1" fmla="*/ 625230 h 1191846"/>
              <a:gd name="connsiteX2" fmla="*/ 430504 w 430504"/>
              <a:gd name="connsiteY2" fmla="*/ 1191846 h 119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504" h="1191846">
                <a:moveTo>
                  <a:pt x="352350" y="0"/>
                </a:moveTo>
                <a:cubicBezTo>
                  <a:pt x="169991" y="213294"/>
                  <a:pt x="-12368" y="426589"/>
                  <a:pt x="658" y="625230"/>
                </a:cubicBezTo>
                <a:cubicBezTo>
                  <a:pt x="13684" y="823871"/>
                  <a:pt x="430504" y="1191846"/>
                  <a:pt x="430504" y="119184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01775" y="1919856"/>
            <a:ext cx="74053" cy="2161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89648" y="1918922"/>
            <a:ext cx="74053" cy="216121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921347" y="1595030"/>
            <a:ext cx="128937" cy="105073"/>
          </a:xfrm>
          <a:prstGeom prst="ellipse">
            <a:avLst/>
          </a:prstGeom>
          <a:solidFill>
            <a:srgbClr val="BFBFB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762" tIns="35882" rIns="71762" bIns="35882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851673" y="356106"/>
            <a:ext cx="167485" cy="537964"/>
            <a:chOff x="3036708" y="993292"/>
            <a:chExt cx="179448" cy="616736"/>
          </a:xfrm>
          <a:effectLst/>
        </p:grpSpPr>
        <p:sp>
          <p:nvSpPr>
            <p:cNvPr id="22" name="Freeform 21"/>
            <p:cNvSpPr/>
            <p:nvPr/>
          </p:nvSpPr>
          <p:spPr>
            <a:xfrm>
              <a:off x="3036708" y="993292"/>
              <a:ext cx="132104" cy="359316"/>
            </a:xfrm>
            <a:custGeom>
              <a:avLst/>
              <a:gdLst>
                <a:gd name="connsiteX0" fmla="*/ 352350 w 430504"/>
                <a:gd name="connsiteY0" fmla="*/ 0 h 1191846"/>
                <a:gd name="connsiteX1" fmla="*/ 658 w 430504"/>
                <a:gd name="connsiteY1" fmla="*/ 625230 h 1191846"/>
                <a:gd name="connsiteX2" fmla="*/ 430504 w 430504"/>
                <a:gd name="connsiteY2" fmla="*/ 1191846 h 119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504" h="1191846">
                  <a:moveTo>
                    <a:pt x="352350" y="0"/>
                  </a:moveTo>
                  <a:cubicBezTo>
                    <a:pt x="169991" y="213294"/>
                    <a:pt x="-12368" y="426589"/>
                    <a:pt x="658" y="625230"/>
                  </a:cubicBezTo>
                  <a:cubicBezTo>
                    <a:pt x="13684" y="823871"/>
                    <a:pt x="430504" y="1191846"/>
                    <a:pt x="430504" y="1191846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flipH="1">
              <a:off x="3084052" y="997583"/>
              <a:ext cx="132104" cy="359316"/>
            </a:xfrm>
            <a:custGeom>
              <a:avLst/>
              <a:gdLst>
                <a:gd name="connsiteX0" fmla="*/ 352350 w 430504"/>
                <a:gd name="connsiteY0" fmla="*/ 0 h 1191846"/>
                <a:gd name="connsiteX1" fmla="*/ 658 w 430504"/>
                <a:gd name="connsiteY1" fmla="*/ 625230 h 1191846"/>
                <a:gd name="connsiteX2" fmla="*/ 430504 w 430504"/>
                <a:gd name="connsiteY2" fmla="*/ 1191846 h 119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504" h="1191846">
                  <a:moveTo>
                    <a:pt x="352350" y="0"/>
                  </a:moveTo>
                  <a:cubicBezTo>
                    <a:pt x="169991" y="213294"/>
                    <a:pt x="-12368" y="426589"/>
                    <a:pt x="658" y="625230"/>
                  </a:cubicBezTo>
                  <a:cubicBezTo>
                    <a:pt x="13684" y="823871"/>
                    <a:pt x="430504" y="1191846"/>
                    <a:pt x="430504" y="1191846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2084" y="1362262"/>
              <a:ext cx="79342" cy="247766"/>
            </a:xfrm>
            <a:prstGeom prst="rect">
              <a:avLst/>
            </a:prstGeom>
            <a:solidFill>
              <a:srgbClr val="BFBFB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136234" y="1361190"/>
              <a:ext cx="79342" cy="247766"/>
            </a:xfrm>
            <a:prstGeom prst="rect">
              <a:avLst/>
            </a:prstGeom>
            <a:solidFill>
              <a:srgbClr val="BFBFB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3059943" y="1091306"/>
              <a:ext cx="138147" cy="120458"/>
            </a:xfrm>
            <a:prstGeom prst="ellipse">
              <a:avLst/>
            </a:prstGeom>
            <a:solidFill>
              <a:srgbClr val="BFBFB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851046" y="1598012"/>
            <a:ext cx="167571" cy="537964"/>
            <a:chOff x="2880765" y="2385566"/>
            <a:chExt cx="179540" cy="616736"/>
          </a:xfrm>
          <a:effectLst/>
        </p:grpSpPr>
        <p:sp>
          <p:nvSpPr>
            <p:cNvPr id="28" name="Freeform 27"/>
            <p:cNvSpPr/>
            <p:nvPr/>
          </p:nvSpPr>
          <p:spPr>
            <a:xfrm>
              <a:off x="2881437" y="2385566"/>
              <a:ext cx="132104" cy="359316"/>
            </a:xfrm>
            <a:custGeom>
              <a:avLst/>
              <a:gdLst>
                <a:gd name="connsiteX0" fmla="*/ 352350 w 430504"/>
                <a:gd name="connsiteY0" fmla="*/ 0 h 1191846"/>
                <a:gd name="connsiteX1" fmla="*/ 658 w 430504"/>
                <a:gd name="connsiteY1" fmla="*/ 625230 h 1191846"/>
                <a:gd name="connsiteX2" fmla="*/ 430504 w 430504"/>
                <a:gd name="connsiteY2" fmla="*/ 1191846 h 119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504" h="1191846">
                  <a:moveTo>
                    <a:pt x="352350" y="0"/>
                  </a:moveTo>
                  <a:cubicBezTo>
                    <a:pt x="169991" y="213294"/>
                    <a:pt x="-12368" y="426589"/>
                    <a:pt x="658" y="625230"/>
                  </a:cubicBezTo>
                  <a:cubicBezTo>
                    <a:pt x="13684" y="823871"/>
                    <a:pt x="430504" y="1191846"/>
                    <a:pt x="430504" y="1191846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 flipH="1">
              <a:off x="2922733" y="2389857"/>
              <a:ext cx="132104" cy="359316"/>
            </a:xfrm>
            <a:custGeom>
              <a:avLst/>
              <a:gdLst>
                <a:gd name="connsiteX0" fmla="*/ 352350 w 430504"/>
                <a:gd name="connsiteY0" fmla="*/ 0 h 1191846"/>
                <a:gd name="connsiteX1" fmla="*/ 658 w 430504"/>
                <a:gd name="connsiteY1" fmla="*/ 625230 h 1191846"/>
                <a:gd name="connsiteX2" fmla="*/ 430504 w 430504"/>
                <a:gd name="connsiteY2" fmla="*/ 1191846 h 119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504" h="1191846">
                  <a:moveTo>
                    <a:pt x="352350" y="0"/>
                  </a:moveTo>
                  <a:cubicBezTo>
                    <a:pt x="169991" y="213294"/>
                    <a:pt x="-12368" y="426589"/>
                    <a:pt x="658" y="625230"/>
                  </a:cubicBezTo>
                  <a:cubicBezTo>
                    <a:pt x="13684" y="823871"/>
                    <a:pt x="430504" y="1191846"/>
                    <a:pt x="430504" y="1191846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880765" y="2754536"/>
              <a:ext cx="79342" cy="247766"/>
            </a:xfrm>
            <a:prstGeom prst="rect">
              <a:avLst/>
            </a:prstGeom>
            <a:solidFill>
              <a:srgbClr val="BFBFB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980963" y="2753464"/>
              <a:ext cx="79342" cy="247766"/>
            </a:xfrm>
            <a:prstGeom prst="rect">
              <a:avLst/>
            </a:prstGeom>
            <a:solidFill>
              <a:srgbClr val="BFBFBF"/>
            </a:solidFill>
            <a:ln w="9525" cmpd="sng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897582" y="2476788"/>
              <a:ext cx="138147" cy="120458"/>
            </a:xfrm>
            <a:prstGeom prst="ellipse">
              <a:avLst/>
            </a:prstGeom>
            <a:solidFill>
              <a:srgbClr val="BFBFB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>
            <a:off x="3030415" y="1714547"/>
            <a:ext cx="624841" cy="172642"/>
          </a:xfrm>
          <a:prstGeom prst="rect">
            <a:avLst/>
          </a:prstGeom>
          <a:effectLst/>
        </p:spPr>
        <p:txBody>
          <a:bodyPr wrap="none" lIns="49049" tIns="24526" rIns="49049" bIns="24526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Endosome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074244" y="2166348"/>
            <a:ext cx="409651" cy="203878"/>
            <a:chOff x="3362796" y="3068593"/>
            <a:chExt cx="438912" cy="233731"/>
          </a:xfrm>
          <a:effectLst/>
        </p:grpSpPr>
        <p:sp>
          <p:nvSpPr>
            <p:cNvPr id="35" name="Round Diagonal Corner Rectangle 34"/>
            <p:cNvSpPr/>
            <p:nvPr/>
          </p:nvSpPr>
          <p:spPr>
            <a:xfrm>
              <a:off x="3362796" y="3075086"/>
              <a:ext cx="438912" cy="198691"/>
            </a:xfrm>
            <a:prstGeom prst="round2DiagRect">
              <a:avLst/>
            </a:prstGeom>
            <a:solidFill>
              <a:schemeClr val="accent3"/>
            </a:soli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79984" tIns="39993" rIns="79984" bIns="39993"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381302" y="3068593"/>
              <a:ext cx="420389" cy="233731"/>
            </a:xfrm>
            <a:prstGeom prst="rect">
              <a:avLst/>
            </a:prstGeom>
            <a:effectLst/>
          </p:spPr>
          <p:txBody>
            <a:bodyPr wrap="none" lIns="79984" tIns="39993" rIns="79984" bIns="39993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TRIF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127682" y="2167060"/>
            <a:ext cx="430835" cy="203878"/>
            <a:chOff x="4381427" y="3069410"/>
            <a:chExt cx="461609" cy="233731"/>
          </a:xfrm>
          <a:effectLst/>
        </p:grpSpPr>
        <p:sp>
          <p:nvSpPr>
            <p:cNvPr id="38" name="Round Diagonal Corner Rectangle 37"/>
            <p:cNvSpPr/>
            <p:nvPr/>
          </p:nvSpPr>
          <p:spPr>
            <a:xfrm>
              <a:off x="4384088" y="3075903"/>
              <a:ext cx="438912" cy="198691"/>
            </a:xfrm>
            <a:prstGeom prst="round2DiagRect">
              <a:avLst/>
            </a:prstGeom>
            <a:solidFill>
              <a:srgbClr val="2397E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79984" tIns="39993" rIns="79984" bIns="39993"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381427" y="3069410"/>
              <a:ext cx="461609" cy="233731"/>
            </a:xfrm>
            <a:prstGeom prst="rect">
              <a:avLst/>
            </a:prstGeom>
            <a:effectLst/>
          </p:spPr>
          <p:txBody>
            <a:bodyPr wrap="none" lIns="79984" tIns="39993" rIns="79984" bIns="39993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TRIF*</a:t>
              </a:r>
            </a:p>
          </p:txBody>
        </p:sp>
      </p:grpSp>
      <p:sp>
        <p:nvSpPr>
          <p:cNvPr id="40" name="Freeform 39"/>
          <p:cNvSpPr/>
          <p:nvPr/>
        </p:nvSpPr>
        <p:spPr>
          <a:xfrm rot="16200000" flipH="1">
            <a:off x="5732945" y="1921880"/>
            <a:ext cx="155501" cy="323981"/>
          </a:xfrm>
          <a:custGeom>
            <a:avLst/>
            <a:gdLst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339958 w 455416"/>
              <a:gd name="connsiteY0" fmla="*/ 0 h 721642"/>
              <a:gd name="connsiteX1" fmla="*/ 455416 w 455416"/>
              <a:gd name="connsiteY1" fmla="*/ 134706 h 721642"/>
              <a:gd name="connsiteX2" fmla="*/ 205258 w 455416"/>
              <a:gd name="connsiteY2" fmla="*/ 346388 h 721642"/>
              <a:gd name="connsiteX3" fmla="*/ 205258 w 455416"/>
              <a:gd name="connsiteY3" fmla="*/ 413741 h 721642"/>
              <a:gd name="connsiteX4" fmla="*/ 368823 w 455416"/>
              <a:gd name="connsiteY4" fmla="*/ 538826 h 721642"/>
              <a:gd name="connsiteX5" fmla="*/ 407309 w 455416"/>
              <a:gd name="connsiteY5" fmla="*/ 490716 h 721642"/>
              <a:gd name="connsiteX6" fmla="*/ 436173 w 455416"/>
              <a:gd name="connsiteY6" fmla="*/ 721642 h 721642"/>
              <a:gd name="connsiteX7" fmla="*/ 262987 w 455416"/>
              <a:gd name="connsiteY7" fmla="*/ 712020 h 721642"/>
              <a:gd name="connsiteX8" fmla="*/ 301473 w 455416"/>
              <a:gd name="connsiteY8" fmla="*/ 663910 h 721642"/>
              <a:gd name="connsiteX9" fmla="*/ 118665 w 455416"/>
              <a:gd name="connsiteY9" fmla="*/ 548448 h 721642"/>
              <a:gd name="connsiteX10" fmla="*/ 41693 w 455416"/>
              <a:gd name="connsiteY10" fmla="*/ 471472 h 721642"/>
              <a:gd name="connsiteX11" fmla="*/ 89800 w 455416"/>
              <a:gd name="connsiteY11" fmla="*/ 279035 h 721642"/>
              <a:gd name="connsiteX12" fmla="*/ 176394 w 455416"/>
              <a:gd name="connsiteY12" fmla="*/ 144328 h 721642"/>
              <a:gd name="connsiteX13" fmla="*/ 339958 w 455416"/>
              <a:gd name="connsiteY13" fmla="*/ 0 h 721642"/>
              <a:gd name="connsiteX0" fmla="*/ 339958 w 455416"/>
              <a:gd name="connsiteY0" fmla="*/ 0 h 721642"/>
              <a:gd name="connsiteX1" fmla="*/ 455416 w 455416"/>
              <a:gd name="connsiteY1" fmla="*/ 134706 h 721642"/>
              <a:gd name="connsiteX2" fmla="*/ 205258 w 455416"/>
              <a:gd name="connsiteY2" fmla="*/ 346388 h 721642"/>
              <a:gd name="connsiteX3" fmla="*/ 205258 w 455416"/>
              <a:gd name="connsiteY3" fmla="*/ 413741 h 721642"/>
              <a:gd name="connsiteX4" fmla="*/ 368823 w 455416"/>
              <a:gd name="connsiteY4" fmla="*/ 538826 h 721642"/>
              <a:gd name="connsiteX5" fmla="*/ 407309 w 455416"/>
              <a:gd name="connsiteY5" fmla="*/ 490716 h 721642"/>
              <a:gd name="connsiteX6" fmla="*/ 436173 w 455416"/>
              <a:gd name="connsiteY6" fmla="*/ 721642 h 721642"/>
              <a:gd name="connsiteX7" fmla="*/ 262987 w 455416"/>
              <a:gd name="connsiteY7" fmla="*/ 712020 h 721642"/>
              <a:gd name="connsiteX8" fmla="*/ 301473 w 455416"/>
              <a:gd name="connsiteY8" fmla="*/ 663910 h 721642"/>
              <a:gd name="connsiteX9" fmla="*/ 118665 w 455416"/>
              <a:gd name="connsiteY9" fmla="*/ 548448 h 721642"/>
              <a:gd name="connsiteX10" fmla="*/ 41693 w 455416"/>
              <a:gd name="connsiteY10" fmla="*/ 471472 h 721642"/>
              <a:gd name="connsiteX11" fmla="*/ 51314 w 455416"/>
              <a:gd name="connsiteY11" fmla="*/ 317522 h 721642"/>
              <a:gd name="connsiteX12" fmla="*/ 176394 w 455416"/>
              <a:gd name="connsiteY12" fmla="*/ 144328 h 721642"/>
              <a:gd name="connsiteX13" fmla="*/ 339958 w 455416"/>
              <a:gd name="connsiteY13" fmla="*/ 0 h 72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5416" h="721642">
                <a:moveTo>
                  <a:pt x="339958" y="0"/>
                </a:moveTo>
                <a:lnTo>
                  <a:pt x="455416" y="134706"/>
                </a:lnTo>
                <a:lnTo>
                  <a:pt x="205258" y="346388"/>
                </a:lnTo>
                <a:lnTo>
                  <a:pt x="205258" y="413741"/>
                </a:lnTo>
                <a:lnTo>
                  <a:pt x="368823" y="538826"/>
                </a:lnTo>
                <a:lnTo>
                  <a:pt x="407309" y="490716"/>
                </a:lnTo>
                <a:lnTo>
                  <a:pt x="436173" y="721642"/>
                </a:lnTo>
                <a:lnTo>
                  <a:pt x="262987" y="712020"/>
                </a:lnTo>
                <a:lnTo>
                  <a:pt x="301473" y="663910"/>
                </a:lnTo>
                <a:lnTo>
                  <a:pt x="118665" y="548448"/>
                </a:lnTo>
                <a:lnTo>
                  <a:pt x="41693" y="471472"/>
                </a:lnTo>
                <a:cubicBezTo>
                  <a:pt x="0" y="326743"/>
                  <a:pt x="35278" y="381668"/>
                  <a:pt x="51314" y="317522"/>
                </a:cubicBezTo>
                <a:lnTo>
                  <a:pt x="176394" y="144328"/>
                </a:lnTo>
                <a:lnTo>
                  <a:pt x="33995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9049" tIns="24526" rIns="49049" bIns="24526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grpSp>
        <p:nvGrpSpPr>
          <p:cNvPr id="41" name="Group 216"/>
          <p:cNvGrpSpPr>
            <a:grpSpLocks/>
          </p:cNvGrpSpPr>
          <p:nvPr/>
        </p:nvGrpSpPr>
        <p:grpSpPr bwMode="auto">
          <a:xfrm rot="5400000" flipH="1">
            <a:off x="4286010" y="146063"/>
            <a:ext cx="307412" cy="727499"/>
            <a:chOff x="1570" y="1414"/>
            <a:chExt cx="269" cy="491"/>
          </a:xfrm>
          <a:effectLst/>
        </p:grpSpPr>
        <p:sp>
          <p:nvSpPr>
            <p:cNvPr id="42" name="Line 167"/>
            <p:cNvSpPr>
              <a:spLocks noChangeShapeType="1"/>
            </p:cNvSpPr>
            <p:nvPr/>
          </p:nvSpPr>
          <p:spPr bwMode="auto">
            <a:xfrm rot="-5400000">
              <a:off x="1557" y="1581"/>
              <a:ext cx="336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43" name="Line 168"/>
            <p:cNvSpPr>
              <a:spLocks noChangeShapeType="1"/>
            </p:cNvSpPr>
            <p:nvPr/>
          </p:nvSpPr>
          <p:spPr bwMode="auto">
            <a:xfrm rot="16200000" flipH="1">
              <a:off x="1516" y="1736"/>
              <a:ext cx="336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44" name="Arc 169"/>
            <p:cNvSpPr>
              <a:spLocks noChangeAspect="1"/>
            </p:cNvSpPr>
            <p:nvPr/>
          </p:nvSpPr>
          <p:spPr bwMode="auto">
            <a:xfrm rot="10800000" flipH="1">
              <a:off x="1570" y="1604"/>
              <a:ext cx="115" cy="1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45" name="Arc 170"/>
            <p:cNvSpPr>
              <a:spLocks noChangeAspect="1"/>
            </p:cNvSpPr>
            <p:nvPr/>
          </p:nvSpPr>
          <p:spPr bwMode="auto">
            <a:xfrm rot="10800000">
              <a:off x="1724" y="1597"/>
              <a:ext cx="115" cy="1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924567" y="928313"/>
            <a:ext cx="69639" cy="555280"/>
            <a:chOff x="2168525" y="3175000"/>
            <a:chExt cx="74613" cy="636588"/>
          </a:xfrm>
          <a:effectLst/>
        </p:grpSpPr>
        <p:sp>
          <p:nvSpPr>
            <p:cNvPr id="47" name="Line 188"/>
            <p:cNvSpPr>
              <a:spLocks noChangeShapeType="1"/>
            </p:cNvSpPr>
            <p:nvPr/>
          </p:nvSpPr>
          <p:spPr bwMode="auto">
            <a:xfrm rot="5400000">
              <a:off x="1949450" y="3590925"/>
              <a:ext cx="439738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48" name="Line 189"/>
            <p:cNvSpPr>
              <a:spLocks noChangeShapeType="1"/>
            </p:cNvSpPr>
            <p:nvPr/>
          </p:nvSpPr>
          <p:spPr bwMode="auto">
            <a:xfrm rot="5400000" flipH="1">
              <a:off x="2022475" y="3394075"/>
              <a:ext cx="439738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903557" y="928313"/>
            <a:ext cx="69639" cy="555280"/>
            <a:chOff x="2168525" y="3175000"/>
            <a:chExt cx="74613" cy="636588"/>
          </a:xfrm>
          <a:effectLst/>
        </p:grpSpPr>
        <p:sp>
          <p:nvSpPr>
            <p:cNvPr id="50" name="Line 188"/>
            <p:cNvSpPr>
              <a:spLocks noChangeShapeType="1"/>
            </p:cNvSpPr>
            <p:nvPr/>
          </p:nvSpPr>
          <p:spPr bwMode="auto">
            <a:xfrm rot="5400000">
              <a:off x="1949450" y="3590925"/>
              <a:ext cx="439738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1" name="Line 189"/>
            <p:cNvSpPr>
              <a:spLocks noChangeShapeType="1"/>
            </p:cNvSpPr>
            <p:nvPr/>
          </p:nvSpPr>
          <p:spPr bwMode="auto">
            <a:xfrm rot="5400000" flipH="1">
              <a:off x="2022475" y="3394075"/>
              <a:ext cx="439738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171199" y="764048"/>
            <a:ext cx="347112" cy="116111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144486" y="1895559"/>
            <a:ext cx="347112" cy="116111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216"/>
          <p:cNvGrpSpPr>
            <a:grpSpLocks/>
          </p:cNvGrpSpPr>
          <p:nvPr/>
        </p:nvGrpSpPr>
        <p:grpSpPr bwMode="auto">
          <a:xfrm rot="5400000" flipH="1">
            <a:off x="4286010" y="1374891"/>
            <a:ext cx="307412" cy="727499"/>
            <a:chOff x="1570" y="1414"/>
            <a:chExt cx="269" cy="491"/>
          </a:xfrm>
          <a:effectLst/>
        </p:grpSpPr>
        <p:sp>
          <p:nvSpPr>
            <p:cNvPr id="55" name="Line 167"/>
            <p:cNvSpPr>
              <a:spLocks noChangeShapeType="1"/>
            </p:cNvSpPr>
            <p:nvPr/>
          </p:nvSpPr>
          <p:spPr bwMode="auto">
            <a:xfrm rot="-5400000">
              <a:off x="1557" y="1581"/>
              <a:ext cx="336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6" name="Line 168"/>
            <p:cNvSpPr>
              <a:spLocks noChangeShapeType="1"/>
            </p:cNvSpPr>
            <p:nvPr/>
          </p:nvSpPr>
          <p:spPr bwMode="auto">
            <a:xfrm rot="16200000" flipH="1">
              <a:off x="1516" y="1736"/>
              <a:ext cx="336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7" name="Arc 169"/>
            <p:cNvSpPr>
              <a:spLocks noChangeAspect="1"/>
            </p:cNvSpPr>
            <p:nvPr/>
          </p:nvSpPr>
          <p:spPr bwMode="auto">
            <a:xfrm rot="10800000" flipH="1">
              <a:off x="1570" y="1604"/>
              <a:ext cx="115" cy="1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58" name="Arc 170"/>
            <p:cNvSpPr>
              <a:spLocks noChangeAspect="1"/>
            </p:cNvSpPr>
            <p:nvPr/>
          </p:nvSpPr>
          <p:spPr bwMode="auto">
            <a:xfrm rot="10800000">
              <a:off x="1724" y="1597"/>
              <a:ext cx="115" cy="11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 rot="5400000" flipV="1">
            <a:off x="5780354" y="1952757"/>
            <a:ext cx="65083" cy="594149"/>
            <a:chOff x="2168525" y="3175000"/>
            <a:chExt cx="74613" cy="636588"/>
          </a:xfrm>
          <a:effectLst/>
        </p:grpSpPr>
        <p:sp>
          <p:nvSpPr>
            <p:cNvPr id="60" name="Line 188"/>
            <p:cNvSpPr>
              <a:spLocks noChangeShapeType="1"/>
            </p:cNvSpPr>
            <p:nvPr/>
          </p:nvSpPr>
          <p:spPr bwMode="auto">
            <a:xfrm rot="5400000">
              <a:off x="1949450" y="3590925"/>
              <a:ext cx="439738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1" name="Line 189"/>
            <p:cNvSpPr>
              <a:spLocks noChangeShapeType="1"/>
            </p:cNvSpPr>
            <p:nvPr/>
          </p:nvSpPr>
          <p:spPr bwMode="auto">
            <a:xfrm rot="5400000" flipH="1">
              <a:off x="2022475" y="3394075"/>
              <a:ext cx="439738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 rot="5400000" flipV="1">
            <a:off x="5780354" y="807117"/>
            <a:ext cx="65083" cy="594149"/>
            <a:chOff x="2168525" y="3175000"/>
            <a:chExt cx="74613" cy="636588"/>
          </a:xfrm>
          <a:effectLst/>
        </p:grpSpPr>
        <p:sp>
          <p:nvSpPr>
            <p:cNvPr id="63" name="Line 188"/>
            <p:cNvSpPr>
              <a:spLocks noChangeShapeType="1"/>
            </p:cNvSpPr>
            <p:nvPr/>
          </p:nvSpPr>
          <p:spPr bwMode="auto">
            <a:xfrm rot="5400000">
              <a:off x="1949450" y="3590925"/>
              <a:ext cx="439738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4" name="Line 189"/>
            <p:cNvSpPr>
              <a:spLocks noChangeShapeType="1"/>
            </p:cNvSpPr>
            <p:nvPr/>
          </p:nvSpPr>
          <p:spPr bwMode="auto">
            <a:xfrm rot="5400000" flipH="1">
              <a:off x="2022475" y="3394075"/>
              <a:ext cx="439738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851139" y="928313"/>
            <a:ext cx="69639" cy="555280"/>
            <a:chOff x="2168525" y="3175000"/>
            <a:chExt cx="74613" cy="636588"/>
          </a:xfrm>
          <a:effectLst/>
        </p:grpSpPr>
        <p:sp>
          <p:nvSpPr>
            <p:cNvPr id="66" name="Line 188"/>
            <p:cNvSpPr>
              <a:spLocks noChangeShapeType="1"/>
            </p:cNvSpPr>
            <p:nvPr/>
          </p:nvSpPr>
          <p:spPr bwMode="auto">
            <a:xfrm rot="5400000">
              <a:off x="1949450" y="3590925"/>
              <a:ext cx="439738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7" name="Line 189"/>
            <p:cNvSpPr>
              <a:spLocks noChangeShapeType="1"/>
            </p:cNvSpPr>
            <p:nvPr/>
          </p:nvSpPr>
          <p:spPr bwMode="auto">
            <a:xfrm rot="5400000" flipH="1">
              <a:off x="2022475" y="3394075"/>
              <a:ext cx="439738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 rot="5400000" flipH="1" flipV="1">
            <a:off x="4625825" y="750790"/>
            <a:ext cx="163122" cy="17442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rot="16200000" flipV="1">
            <a:off x="4076207" y="2016125"/>
            <a:ext cx="163122" cy="17442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5400000" flipH="1" flipV="1">
            <a:off x="4631286" y="2014267"/>
            <a:ext cx="163122" cy="17442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5400000" flipH="1" flipV="1">
            <a:off x="3653679" y="753716"/>
            <a:ext cx="163122" cy="17442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4368885" y="904273"/>
            <a:ext cx="119147" cy="141119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H="1">
            <a:off x="4343514" y="904273"/>
            <a:ext cx="170688" cy="141119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4350680" y="2181822"/>
            <a:ext cx="170688" cy="141119"/>
            <a:chOff x="3084712" y="2516354"/>
            <a:chExt cx="182880" cy="161783"/>
          </a:xfrm>
        </p:grpSpPr>
        <p:sp>
          <p:nvSpPr>
            <p:cNvPr id="75" name="Oval 74"/>
            <p:cNvSpPr/>
            <p:nvPr/>
          </p:nvSpPr>
          <p:spPr>
            <a:xfrm>
              <a:off x="3111895" y="2516354"/>
              <a:ext cx="127658" cy="161783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 flipH="1">
              <a:off x="3084712" y="2516354"/>
              <a:ext cx="182880" cy="161783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Oval 76"/>
          <p:cNvSpPr/>
          <p:nvPr/>
        </p:nvSpPr>
        <p:spPr>
          <a:xfrm>
            <a:off x="3497038" y="944490"/>
            <a:ext cx="119147" cy="141119"/>
          </a:xfrm>
          <a:prstGeom prst="ellipse">
            <a:avLst/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solidFill>
                <a:srgbClr val="3366FF"/>
              </a:solidFill>
              <a:latin typeface="Arial"/>
              <a:cs typeface="Arial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 flipH="1">
            <a:off x="3471667" y="944490"/>
            <a:ext cx="170688" cy="141119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>
            <a:spLocks noChangeAspect="1"/>
          </p:cNvSpPr>
          <p:nvPr/>
        </p:nvSpPr>
        <p:spPr>
          <a:xfrm>
            <a:off x="2906980" y="481275"/>
            <a:ext cx="128937" cy="105073"/>
          </a:xfrm>
          <a:prstGeom prst="ellipse">
            <a:avLst/>
          </a:prstGeom>
          <a:solidFill>
            <a:srgbClr val="BFBFB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762" tIns="35882" rIns="71762" bIns="35882"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486035" y="410090"/>
            <a:ext cx="368360" cy="172642"/>
          </a:xfrm>
          <a:prstGeom prst="rect">
            <a:avLst/>
          </a:prstGeom>
          <a:effectLst/>
        </p:spPr>
        <p:txBody>
          <a:bodyPr wrap="none" lIns="49049" tIns="24526" rIns="49049" bIns="24526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TLR4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617426" y="48123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A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869322" y="1220789"/>
            <a:ext cx="1024823" cy="221341"/>
          </a:xfrm>
          <a:prstGeom prst="rect">
            <a:avLst/>
          </a:prstGeom>
          <a:noFill/>
        </p:spPr>
        <p:txBody>
          <a:bodyPr wrap="none" lIns="82040" tIns="41020" rIns="82040" bIns="41020">
            <a:spAutoFit/>
          </a:bodyPr>
          <a:lstStyle/>
          <a:p>
            <a:r>
              <a:rPr lang="en-US" sz="900" b="1" dirty="0">
                <a:solidFill>
                  <a:schemeClr val="accent6"/>
                </a:solidFill>
                <a:latin typeface="Arial"/>
                <a:cs typeface="Arial"/>
              </a:rPr>
              <a:t>Ligand-induced</a:t>
            </a:r>
          </a:p>
        </p:txBody>
      </p:sp>
      <p:sp>
        <p:nvSpPr>
          <p:cNvPr id="83" name="Rectangle 82"/>
          <p:cNvSpPr/>
          <p:nvPr/>
        </p:nvSpPr>
        <p:spPr>
          <a:xfrm>
            <a:off x="3911647" y="1213143"/>
            <a:ext cx="832538" cy="221341"/>
          </a:xfrm>
          <a:prstGeom prst="rect">
            <a:avLst/>
          </a:prstGeom>
          <a:noFill/>
        </p:spPr>
        <p:txBody>
          <a:bodyPr wrap="none" lIns="82040" tIns="41020" rIns="82040" bIns="41020">
            <a:spAutoFit/>
          </a:bodyPr>
          <a:lstStyle/>
          <a:p>
            <a:r>
              <a:rPr lang="en-US" sz="900" b="1" dirty="0">
                <a:solidFill>
                  <a:schemeClr val="accent6"/>
                </a:solidFill>
                <a:latin typeface="Arial"/>
                <a:cs typeface="Arial"/>
              </a:rPr>
              <a:t>Constitutive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5042262" y="1005995"/>
            <a:ext cx="492250" cy="206417"/>
            <a:chOff x="4075281" y="1730616"/>
            <a:chExt cx="527411" cy="236641"/>
          </a:xfrm>
          <a:effectLst/>
        </p:grpSpPr>
        <p:sp>
          <p:nvSpPr>
            <p:cNvPr id="85" name="Snip Diagonal Corner Rectangle 84"/>
            <p:cNvSpPr/>
            <p:nvPr/>
          </p:nvSpPr>
          <p:spPr>
            <a:xfrm flipH="1">
              <a:off x="4130997" y="1730616"/>
              <a:ext cx="432261" cy="201595"/>
            </a:xfrm>
            <a:prstGeom prst="snip2Diag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79984" tIns="39993" rIns="79984" bIns="39993"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 flipH="1">
              <a:off x="4075281" y="1733526"/>
              <a:ext cx="527411" cy="233731"/>
            </a:xfrm>
            <a:prstGeom prst="rect">
              <a:avLst/>
            </a:prstGeom>
            <a:effectLst/>
          </p:spPr>
          <p:txBody>
            <a:bodyPr wrap="none" lIns="79984" tIns="39993" rIns="79984" bIns="39993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MyD88</a:t>
              </a:r>
              <a:endParaRPr lang="en-US" sz="800" b="1" baseline="30000" dirty="0">
                <a:latin typeface="Arial"/>
                <a:cs typeface="Arial"/>
              </a:endParaRPr>
            </a:p>
          </p:txBody>
        </p:sp>
      </p:grpSp>
      <p:pic>
        <p:nvPicPr>
          <p:cNvPr id="276" name="Picture 275" descr="fig3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966" y="2372898"/>
            <a:ext cx="6400800" cy="4490292"/>
          </a:xfrm>
          <a:prstGeom prst="rect">
            <a:avLst/>
          </a:prstGeom>
        </p:spPr>
      </p:pic>
      <p:sp>
        <p:nvSpPr>
          <p:cNvPr id="277" name="Rectangle 276"/>
          <p:cNvSpPr/>
          <p:nvPr/>
        </p:nvSpPr>
        <p:spPr>
          <a:xfrm>
            <a:off x="1230880" y="2226548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B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1236642" y="4450346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C</a:t>
            </a:r>
            <a:endParaRPr lang="en-US" b="1" dirty="0">
              <a:latin typeface="Arial"/>
              <a:cs typeface="Arial"/>
            </a:endParaRPr>
          </a:p>
        </p:txBody>
      </p:sp>
      <p:cxnSp>
        <p:nvCxnSpPr>
          <p:cNvPr id="279" name="Straight Connector 278"/>
          <p:cNvCxnSpPr/>
          <p:nvPr/>
        </p:nvCxnSpPr>
        <p:spPr>
          <a:xfrm>
            <a:off x="2216871" y="2829181"/>
            <a:ext cx="277323" cy="4180"/>
          </a:xfrm>
          <a:prstGeom prst="line">
            <a:avLst/>
          </a:prstGeom>
          <a:ln w="127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>
            <a:off x="2220449" y="2962115"/>
            <a:ext cx="277323" cy="4180"/>
          </a:xfrm>
          <a:prstGeom prst="line">
            <a:avLst/>
          </a:prstGeom>
          <a:ln w="127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>
            <a:off x="2220449" y="3095050"/>
            <a:ext cx="277323" cy="418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2" name="Rectangle 281"/>
          <p:cNvSpPr/>
          <p:nvPr/>
        </p:nvSpPr>
        <p:spPr>
          <a:xfrm>
            <a:off x="2442774" y="2723885"/>
            <a:ext cx="376728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Both</a:t>
            </a:r>
          </a:p>
        </p:txBody>
      </p:sp>
      <p:sp>
        <p:nvSpPr>
          <p:cNvPr id="283" name="Rectangle 282"/>
          <p:cNvSpPr/>
          <p:nvPr/>
        </p:nvSpPr>
        <p:spPr>
          <a:xfrm>
            <a:off x="2442775" y="2856820"/>
            <a:ext cx="806884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TRIF pathway</a:t>
            </a:r>
          </a:p>
        </p:txBody>
      </p:sp>
      <p:sp>
        <p:nvSpPr>
          <p:cNvPr id="284" name="Rectangle 283"/>
          <p:cNvSpPr/>
          <p:nvPr/>
        </p:nvSpPr>
        <p:spPr>
          <a:xfrm>
            <a:off x="2442775" y="2989754"/>
            <a:ext cx="90126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MyD88 pathway</a:t>
            </a:r>
          </a:p>
        </p:txBody>
      </p:sp>
      <p:sp>
        <p:nvSpPr>
          <p:cNvPr id="285" name="Rectangle 284"/>
          <p:cNvSpPr/>
          <p:nvPr/>
        </p:nvSpPr>
        <p:spPr>
          <a:xfrm>
            <a:off x="1915387" y="2496030"/>
            <a:ext cx="1371141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Constitutive shuttle only</a:t>
            </a:r>
            <a:endParaRPr lang="en-US" sz="800" b="1" dirty="0"/>
          </a:p>
        </p:txBody>
      </p:sp>
      <p:sp>
        <p:nvSpPr>
          <p:cNvPr id="286" name="Rectangle 285"/>
          <p:cNvSpPr/>
          <p:nvPr/>
        </p:nvSpPr>
        <p:spPr>
          <a:xfrm>
            <a:off x="1620658" y="2608206"/>
            <a:ext cx="36535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0.12</a:t>
            </a:r>
          </a:p>
        </p:txBody>
      </p:sp>
      <p:sp>
        <p:nvSpPr>
          <p:cNvPr id="287" name="Rectangle 286"/>
          <p:cNvSpPr/>
          <p:nvPr/>
        </p:nvSpPr>
        <p:spPr>
          <a:xfrm>
            <a:off x="1680567" y="2857140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0.1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1620658" y="3119776"/>
            <a:ext cx="36535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0.08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1620658" y="3375520"/>
            <a:ext cx="36535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0.06</a:t>
            </a:r>
          </a:p>
        </p:txBody>
      </p:sp>
      <p:sp>
        <p:nvSpPr>
          <p:cNvPr id="290" name="Rectangle 289"/>
          <p:cNvSpPr/>
          <p:nvPr/>
        </p:nvSpPr>
        <p:spPr>
          <a:xfrm>
            <a:off x="1614872" y="3620992"/>
            <a:ext cx="36535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0.04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1620658" y="3877928"/>
            <a:ext cx="36535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0.02</a:t>
            </a:r>
          </a:p>
        </p:txBody>
      </p:sp>
      <p:sp>
        <p:nvSpPr>
          <p:cNvPr id="292" name="Rectangle 291"/>
          <p:cNvSpPr/>
          <p:nvPr/>
        </p:nvSpPr>
        <p:spPr>
          <a:xfrm>
            <a:off x="1770405" y="4142448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293" name="Rectangle 292"/>
          <p:cNvSpPr/>
          <p:nvPr/>
        </p:nvSpPr>
        <p:spPr>
          <a:xfrm>
            <a:off x="1823519" y="4208131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294" name="Rectangle 293"/>
          <p:cNvSpPr/>
          <p:nvPr/>
        </p:nvSpPr>
        <p:spPr>
          <a:xfrm>
            <a:off x="2131372" y="4208131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60</a:t>
            </a:r>
          </a:p>
        </p:txBody>
      </p:sp>
      <p:sp>
        <p:nvSpPr>
          <p:cNvPr id="295" name="Rectangle 294"/>
          <p:cNvSpPr/>
          <p:nvPr/>
        </p:nvSpPr>
        <p:spPr>
          <a:xfrm>
            <a:off x="2446745" y="4208131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120</a:t>
            </a:r>
          </a:p>
        </p:txBody>
      </p:sp>
      <p:sp>
        <p:nvSpPr>
          <p:cNvPr id="296" name="Rectangle 295"/>
          <p:cNvSpPr/>
          <p:nvPr/>
        </p:nvSpPr>
        <p:spPr>
          <a:xfrm>
            <a:off x="2791772" y="4208131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180</a:t>
            </a:r>
          </a:p>
        </p:txBody>
      </p:sp>
      <p:sp>
        <p:nvSpPr>
          <p:cNvPr id="297" name="Rectangle 296"/>
          <p:cNvSpPr/>
          <p:nvPr/>
        </p:nvSpPr>
        <p:spPr>
          <a:xfrm>
            <a:off x="3117261" y="4208131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240</a:t>
            </a:r>
          </a:p>
        </p:txBody>
      </p:sp>
      <p:sp>
        <p:nvSpPr>
          <p:cNvPr id="298" name="Rectangle 297"/>
          <p:cNvSpPr/>
          <p:nvPr/>
        </p:nvSpPr>
        <p:spPr>
          <a:xfrm rot="16200000">
            <a:off x="1179003" y="3264287"/>
            <a:ext cx="75558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 err="1">
                <a:latin typeface="Arial"/>
                <a:cs typeface="Arial"/>
              </a:rPr>
              <a:t>NFκBn</a:t>
            </a:r>
            <a:r>
              <a:rPr lang="en-US" sz="800" dirty="0">
                <a:latin typeface="Arial"/>
                <a:cs typeface="Arial"/>
              </a:rPr>
              <a:t>  (</a:t>
            </a:r>
            <a:r>
              <a:rPr lang="en-US" sz="800" dirty="0" err="1">
                <a:latin typeface="Arial"/>
                <a:cs typeface="Arial"/>
              </a:rPr>
              <a:t>μM</a:t>
            </a:r>
            <a:r>
              <a:rPr lang="en-US" sz="800" dirty="0">
                <a:latin typeface="Arial"/>
                <a:cs typeface="Arial"/>
              </a:rPr>
              <a:t>)</a:t>
            </a:r>
            <a:endParaRPr lang="en-US" sz="800" dirty="0"/>
          </a:p>
        </p:txBody>
      </p:sp>
      <p:sp>
        <p:nvSpPr>
          <p:cNvPr id="299" name="Rectangle 298"/>
          <p:cNvSpPr/>
          <p:nvPr/>
        </p:nvSpPr>
        <p:spPr>
          <a:xfrm>
            <a:off x="2335873" y="4322177"/>
            <a:ext cx="652995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Time (min)</a:t>
            </a:r>
          </a:p>
        </p:txBody>
      </p:sp>
      <p:sp>
        <p:nvSpPr>
          <p:cNvPr id="300" name="Rectangle 299"/>
          <p:cNvSpPr/>
          <p:nvPr/>
        </p:nvSpPr>
        <p:spPr>
          <a:xfrm rot="16200000">
            <a:off x="2808329" y="3344218"/>
            <a:ext cx="12941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Response duration (min)</a:t>
            </a:r>
            <a:endParaRPr lang="en-US" sz="800" dirty="0"/>
          </a:p>
        </p:txBody>
      </p:sp>
      <p:sp>
        <p:nvSpPr>
          <p:cNvPr id="301" name="Rectangle 300"/>
          <p:cNvSpPr/>
          <p:nvPr/>
        </p:nvSpPr>
        <p:spPr>
          <a:xfrm>
            <a:off x="3596351" y="4208131"/>
            <a:ext cx="34061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10</a:t>
            </a:r>
            <a:r>
              <a:rPr lang="en-US" sz="800" baseline="30000" dirty="0">
                <a:latin typeface="Arial"/>
                <a:cs typeface="Arial"/>
              </a:rPr>
              <a:t>-1</a:t>
            </a:r>
          </a:p>
        </p:txBody>
      </p:sp>
      <p:sp>
        <p:nvSpPr>
          <p:cNvPr id="302" name="Rectangle 301"/>
          <p:cNvSpPr/>
          <p:nvPr/>
        </p:nvSpPr>
        <p:spPr>
          <a:xfrm>
            <a:off x="4021987" y="4208131"/>
            <a:ext cx="317834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10</a:t>
            </a:r>
            <a:r>
              <a:rPr lang="en-US" sz="8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4486759" y="4208131"/>
            <a:ext cx="317834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10</a:t>
            </a:r>
            <a:r>
              <a:rPr lang="en-US" sz="800" baseline="30000" dirty="0">
                <a:latin typeface="Arial"/>
                <a:cs typeface="Arial"/>
              </a:rPr>
              <a:t>1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4940606" y="4208131"/>
            <a:ext cx="317834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10</a:t>
            </a:r>
            <a:r>
              <a:rPr lang="en-US" sz="800" baseline="30000" dirty="0">
                <a:latin typeface="Arial"/>
                <a:cs typeface="Arial"/>
              </a:rPr>
              <a:t>2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3886072" y="2507390"/>
            <a:ext cx="110183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Response duration</a:t>
            </a:r>
            <a:endParaRPr lang="en-US" sz="800" b="1" dirty="0"/>
          </a:p>
        </p:txBody>
      </p:sp>
      <p:sp>
        <p:nvSpPr>
          <p:cNvPr id="306" name="Rectangle 305"/>
          <p:cNvSpPr/>
          <p:nvPr/>
        </p:nvSpPr>
        <p:spPr>
          <a:xfrm>
            <a:off x="3463126" y="298784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180</a:t>
            </a:r>
          </a:p>
        </p:txBody>
      </p:sp>
      <p:sp>
        <p:nvSpPr>
          <p:cNvPr id="307" name="Rectangle 306"/>
          <p:cNvSpPr/>
          <p:nvPr/>
        </p:nvSpPr>
        <p:spPr>
          <a:xfrm>
            <a:off x="3463126" y="3373643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120</a:t>
            </a:r>
          </a:p>
        </p:txBody>
      </p:sp>
      <p:sp>
        <p:nvSpPr>
          <p:cNvPr id="308" name="Rectangle 307"/>
          <p:cNvSpPr/>
          <p:nvPr/>
        </p:nvSpPr>
        <p:spPr>
          <a:xfrm>
            <a:off x="3523035" y="3758769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60</a:t>
            </a:r>
          </a:p>
        </p:txBody>
      </p:sp>
      <p:sp>
        <p:nvSpPr>
          <p:cNvPr id="309" name="Rectangle 308"/>
          <p:cNvSpPr/>
          <p:nvPr/>
        </p:nvSpPr>
        <p:spPr>
          <a:xfrm>
            <a:off x="3582945" y="4133782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310" name="Rectangle 309"/>
          <p:cNvSpPr/>
          <p:nvPr/>
        </p:nvSpPr>
        <p:spPr>
          <a:xfrm>
            <a:off x="3463126" y="2608013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240</a:t>
            </a:r>
          </a:p>
        </p:txBody>
      </p:sp>
      <p:sp>
        <p:nvSpPr>
          <p:cNvPr id="311" name="Rectangle 310"/>
          <p:cNvSpPr/>
          <p:nvPr/>
        </p:nvSpPr>
        <p:spPr>
          <a:xfrm>
            <a:off x="3940024" y="4323235"/>
            <a:ext cx="960772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LPS dose (ng/ml)</a:t>
            </a:r>
          </a:p>
        </p:txBody>
      </p:sp>
      <p:sp>
        <p:nvSpPr>
          <p:cNvPr id="312" name="Rectangle 311"/>
          <p:cNvSpPr/>
          <p:nvPr/>
        </p:nvSpPr>
        <p:spPr>
          <a:xfrm rot="16200000">
            <a:off x="4604391" y="3345275"/>
            <a:ext cx="12941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Response duration (min)</a:t>
            </a:r>
            <a:endParaRPr lang="en-US" sz="800" dirty="0"/>
          </a:p>
        </p:txBody>
      </p:sp>
      <p:sp>
        <p:nvSpPr>
          <p:cNvPr id="313" name="Rectangle 312"/>
          <p:cNvSpPr/>
          <p:nvPr/>
        </p:nvSpPr>
        <p:spPr>
          <a:xfrm>
            <a:off x="5392412" y="4209188"/>
            <a:ext cx="34061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10</a:t>
            </a:r>
            <a:r>
              <a:rPr lang="en-US" sz="800" baseline="30000" dirty="0">
                <a:latin typeface="Arial"/>
                <a:cs typeface="Arial"/>
              </a:rPr>
              <a:t>-1</a:t>
            </a:r>
          </a:p>
        </p:txBody>
      </p:sp>
      <p:sp>
        <p:nvSpPr>
          <p:cNvPr id="314" name="Rectangle 313"/>
          <p:cNvSpPr/>
          <p:nvPr/>
        </p:nvSpPr>
        <p:spPr>
          <a:xfrm>
            <a:off x="5818049" y="4209188"/>
            <a:ext cx="317834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10</a:t>
            </a:r>
            <a:r>
              <a:rPr lang="en-US" sz="8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6282821" y="4209188"/>
            <a:ext cx="317834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10</a:t>
            </a:r>
            <a:r>
              <a:rPr lang="en-US" sz="800" baseline="30000" dirty="0">
                <a:latin typeface="Arial"/>
                <a:cs typeface="Arial"/>
              </a:rPr>
              <a:t>1</a:t>
            </a:r>
          </a:p>
        </p:txBody>
      </p:sp>
      <p:sp>
        <p:nvSpPr>
          <p:cNvPr id="316" name="Rectangle 315"/>
          <p:cNvSpPr/>
          <p:nvPr/>
        </p:nvSpPr>
        <p:spPr>
          <a:xfrm>
            <a:off x="6736668" y="4209188"/>
            <a:ext cx="317834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10</a:t>
            </a:r>
            <a:r>
              <a:rPr lang="en-US" sz="800" baseline="30000" dirty="0">
                <a:latin typeface="Arial"/>
                <a:cs typeface="Arial"/>
              </a:rPr>
              <a:t>2</a:t>
            </a:r>
          </a:p>
        </p:txBody>
      </p:sp>
      <p:sp>
        <p:nvSpPr>
          <p:cNvPr id="317" name="Rectangle 316"/>
          <p:cNvSpPr/>
          <p:nvPr/>
        </p:nvSpPr>
        <p:spPr>
          <a:xfrm>
            <a:off x="5303932" y="2508448"/>
            <a:ext cx="1704565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Time of the maximum response</a:t>
            </a:r>
            <a:endParaRPr lang="en-US" sz="800" b="1" dirty="0"/>
          </a:p>
        </p:txBody>
      </p:sp>
      <p:sp>
        <p:nvSpPr>
          <p:cNvPr id="318" name="Rectangle 317"/>
          <p:cNvSpPr/>
          <p:nvPr/>
        </p:nvSpPr>
        <p:spPr>
          <a:xfrm>
            <a:off x="5319097" y="2988900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90</a:t>
            </a:r>
          </a:p>
        </p:txBody>
      </p:sp>
      <p:sp>
        <p:nvSpPr>
          <p:cNvPr id="319" name="Rectangle 318"/>
          <p:cNvSpPr/>
          <p:nvPr/>
        </p:nvSpPr>
        <p:spPr>
          <a:xfrm>
            <a:off x="5319097" y="3374700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60</a:t>
            </a:r>
          </a:p>
        </p:txBody>
      </p:sp>
      <p:sp>
        <p:nvSpPr>
          <p:cNvPr id="320" name="Rectangle 319"/>
          <p:cNvSpPr/>
          <p:nvPr/>
        </p:nvSpPr>
        <p:spPr>
          <a:xfrm>
            <a:off x="5319097" y="3759826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30</a:t>
            </a:r>
          </a:p>
        </p:txBody>
      </p:sp>
      <p:sp>
        <p:nvSpPr>
          <p:cNvPr id="321" name="Rectangle 320"/>
          <p:cNvSpPr/>
          <p:nvPr/>
        </p:nvSpPr>
        <p:spPr>
          <a:xfrm>
            <a:off x="5379007" y="4134839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322" name="Rectangle 321"/>
          <p:cNvSpPr/>
          <p:nvPr/>
        </p:nvSpPr>
        <p:spPr>
          <a:xfrm>
            <a:off x="5259188" y="2609071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120</a:t>
            </a:r>
          </a:p>
        </p:txBody>
      </p:sp>
      <p:sp>
        <p:nvSpPr>
          <p:cNvPr id="323" name="Rectangle 322"/>
          <p:cNvSpPr/>
          <p:nvPr/>
        </p:nvSpPr>
        <p:spPr>
          <a:xfrm>
            <a:off x="5736085" y="4323235"/>
            <a:ext cx="960772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LPS dose (ng/ml)</a:t>
            </a:r>
          </a:p>
        </p:txBody>
      </p:sp>
      <p:grpSp>
        <p:nvGrpSpPr>
          <p:cNvPr id="324" name="Group 323"/>
          <p:cNvGrpSpPr/>
          <p:nvPr/>
        </p:nvGrpSpPr>
        <p:grpSpPr>
          <a:xfrm>
            <a:off x="1449075" y="4615599"/>
            <a:ext cx="5624412" cy="2042649"/>
            <a:chOff x="367616" y="3082696"/>
            <a:chExt cx="6026155" cy="2341747"/>
          </a:xfrm>
        </p:grpSpPr>
        <p:cxnSp>
          <p:nvCxnSpPr>
            <p:cNvPr id="325" name="Straight Connector 324"/>
            <p:cNvCxnSpPr/>
            <p:nvPr/>
          </p:nvCxnSpPr>
          <p:spPr>
            <a:xfrm>
              <a:off x="1190255" y="3464629"/>
              <a:ext cx="297132" cy="4792"/>
            </a:xfrm>
            <a:prstGeom prst="line">
              <a:avLst/>
            </a:prstGeom>
            <a:ln w="12700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/>
          </p:nvCxnSpPr>
          <p:spPr>
            <a:xfrm>
              <a:off x="1194089" y="3617029"/>
              <a:ext cx="297132" cy="4792"/>
            </a:xfrm>
            <a:prstGeom prst="line">
              <a:avLst/>
            </a:prstGeom>
            <a:ln w="12700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/>
          </p:nvCxnSpPr>
          <p:spPr>
            <a:xfrm>
              <a:off x="1194089" y="3769429"/>
              <a:ext cx="297132" cy="4792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8" name="Rectangle 327"/>
            <p:cNvSpPr/>
            <p:nvPr/>
          </p:nvSpPr>
          <p:spPr>
            <a:xfrm>
              <a:off x="1432295" y="3343915"/>
              <a:ext cx="423976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Both</a:t>
              </a:r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1432295" y="3496315"/>
              <a:ext cx="884857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TRIF pathway</a:t>
              </a:r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1432295" y="3648715"/>
              <a:ext cx="985976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MyD88 pathway</a:t>
              </a:r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782567" y="3082696"/>
              <a:ext cx="1668038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Ligand-induced shuttle only</a:t>
              </a:r>
              <a:endParaRPr lang="en-US" sz="800" b="1" dirty="0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551455" y="3211298"/>
              <a:ext cx="411793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0.12</a:t>
              </a:r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615644" y="3496682"/>
              <a:ext cx="350660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0.1</a:t>
              </a:r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551455" y="3797775"/>
              <a:ext cx="411793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0.08</a:t>
              </a:r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551455" y="4090967"/>
              <a:ext cx="411793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0.06</a:t>
              </a:r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545256" y="4372383"/>
              <a:ext cx="411793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0.04</a:t>
              </a:r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551455" y="4666940"/>
              <a:ext cx="411793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0.02</a:t>
              </a:r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711899" y="4970193"/>
              <a:ext cx="258989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768806" y="5045494"/>
              <a:ext cx="258989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1098648" y="5045494"/>
              <a:ext cx="320121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60</a:t>
              </a:r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1436548" y="5045494"/>
              <a:ext cx="381254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120</a:t>
              </a:r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1806220" y="5045494"/>
              <a:ext cx="381254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180</a:t>
              </a:r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2154958" y="5045494"/>
              <a:ext cx="381254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240</a:t>
              </a:r>
            </a:p>
          </p:txBody>
        </p:sp>
        <p:sp>
          <p:nvSpPr>
            <p:cNvPr id="344" name="Rectangle 343"/>
            <p:cNvSpPr/>
            <p:nvPr/>
          </p:nvSpPr>
          <p:spPr>
            <a:xfrm rot="16200000">
              <a:off x="39038" y="3966085"/>
              <a:ext cx="887989" cy="230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 err="1">
                  <a:latin typeface="Arial"/>
                  <a:cs typeface="Arial"/>
                </a:rPr>
                <a:t>NFκBn</a:t>
              </a:r>
              <a:r>
                <a:rPr lang="en-US" sz="800" dirty="0">
                  <a:latin typeface="Arial"/>
                  <a:cs typeface="Arial"/>
                </a:rPr>
                <a:t>  (</a:t>
              </a:r>
              <a:r>
                <a:rPr lang="en-US" sz="800" dirty="0" err="1">
                  <a:latin typeface="Arial"/>
                  <a:cs typeface="Arial"/>
                </a:rPr>
                <a:t>μM</a:t>
              </a:r>
              <a:r>
                <a:rPr lang="en-US" sz="800" dirty="0">
                  <a:latin typeface="Arial"/>
                  <a:cs typeface="Arial"/>
                </a:rPr>
                <a:t>)</a:t>
              </a:r>
              <a:endParaRPr lang="en-US" sz="800" dirty="0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317757" y="5176240"/>
              <a:ext cx="719977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Time (min)</a:t>
              </a:r>
            </a:p>
          </p:txBody>
        </p:sp>
        <p:sp>
          <p:nvSpPr>
            <p:cNvPr id="346" name="Rectangle 345"/>
            <p:cNvSpPr/>
            <p:nvPr/>
          </p:nvSpPr>
          <p:spPr>
            <a:xfrm rot="16200000">
              <a:off x="1764548" y="4057720"/>
              <a:ext cx="1505464" cy="230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Response duration (min)</a:t>
              </a:r>
              <a:endParaRPr lang="en-US" sz="800" dirty="0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2668269" y="5045494"/>
              <a:ext cx="385278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10</a:t>
              </a:r>
              <a:r>
                <a:rPr lang="en-US" sz="800" baseline="30000" dirty="0">
                  <a:latin typeface="Arial"/>
                  <a:cs typeface="Arial"/>
                </a:rPr>
                <a:t>-1</a:t>
              </a:r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3124308" y="5045494"/>
              <a:ext cx="360876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10</a:t>
              </a:r>
              <a:r>
                <a:rPr lang="en-US" sz="800" baseline="30000" dirty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3622278" y="5045494"/>
              <a:ext cx="360876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10</a:t>
              </a:r>
              <a:r>
                <a:rPr lang="en-US" sz="800" baseline="300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4108543" y="5045494"/>
              <a:ext cx="360876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10</a:t>
              </a:r>
              <a:r>
                <a:rPr lang="en-US" sz="800" baseline="300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2978684" y="3095721"/>
              <a:ext cx="1200879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Response duration</a:t>
              </a:r>
              <a:endParaRPr lang="en-US" sz="800" b="1" dirty="0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2525528" y="3646523"/>
              <a:ext cx="381254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180</a:t>
              </a:r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2525528" y="4088815"/>
              <a:ext cx="381254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120</a:t>
              </a:r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2589717" y="4530334"/>
              <a:ext cx="320121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60</a:t>
              </a:r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2653906" y="4960258"/>
              <a:ext cx="258989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2525528" y="3211077"/>
              <a:ext cx="381254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240</a:t>
              </a:r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3036490" y="5177452"/>
              <a:ext cx="1049737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LPS dose (ng/ml)</a:t>
              </a:r>
            </a:p>
          </p:txBody>
        </p:sp>
        <p:sp>
          <p:nvSpPr>
            <p:cNvPr id="358" name="Rectangle 357"/>
            <p:cNvSpPr/>
            <p:nvPr/>
          </p:nvSpPr>
          <p:spPr>
            <a:xfrm rot="16200000">
              <a:off x="3688900" y="4058932"/>
              <a:ext cx="1505464" cy="230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Response duration (min)</a:t>
              </a:r>
              <a:endParaRPr lang="en-US" sz="800" dirty="0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4592621" y="5046706"/>
              <a:ext cx="385278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10</a:t>
              </a:r>
              <a:r>
                <a:rPr lang="en-US" sz="800" baseline="30000" dirty="0">
                  <a:latin typeface="Arial"/>
                  <a:cs typeface="Arial"/>
                </a:rPr>
                <a:t>-1</a:t>
              </a:r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5048660" y="5046706"/>
              <a:ext cx="360876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10</a:t>
              </a:r>
              <a:r>
                <a:rPr lang="en-US" sz="800" baseline="30000" dirty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5546630" y="5046706"/>
              <a:ext cx="360876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10</a:t>
              </a:r>
              <a:r>
                <a:rPr lang="en-US" sz="800" baseline="300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6032895" y="5046706"/>
              <a:ext cx="360876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10</a:t>
              </a:r>
              <a:r>
                <a:rPr lang="en-US" sz="800" baseline="30000" dirty="0"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4497820" y="3096932"/>
              <a:ext cx="1846660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Time of the maximum response</a:t>
              </a:r>
              <a:endParaRPr lang="en-US" sz="800" b="1" dirty="0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4514069" y="3647735"/>
              <a:ext cx="320121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90</a:t>
              </a:r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4514069" y="4090027"/>
              <a:ext cx="320121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60</a:t>
              </a:r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4514069" y="4531546"/>
              <a:ext cx="320121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30</a:t>
              </a:r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4578258" y="4961470"/>
              <a:ext cx="258989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4449881" y="3212289"/>
              <a:ext cx="381254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120</a:t>
              </a:r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4960842" y="5177452"/>
              <a:ext cx="1049737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/>
                  <a:cs typeface="Arial"/>
                </a:rPr>
                <a:t>LPS dose (ng/ml)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0986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014399" y="2877499"/>
            <a:ext cx="2446528" cy="8862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3634" y="3284796"/>
            <a:ext cx="1430303" cy="80868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861044" y="3147459"/>
            <a:ext cx="532175" cy="206417"/>
            <a:chOff x="4056606" y="1730616"/>
            <a:chExt cx="570188" cy="236641"/>
          </a:xfrm>
          <a:effectLst/>
        </p:grpSpPr>
        <p:sp>
          <p:nvSpPr>
            <p:cNvPr id="6" name="Snip Diagonal Corner Rectangle 5"/>
            <p:cNvSpPr/>
            <p:nvPr/>
          </p:nvSpPr>
          <p:spPr>
            <a:xfrm flipH="1">
              <a:off x="4130997" y="1730616"/>
              <a:ext cx="432261" cy="201595"/>
            </a:xfrm>
            <a:prstGeom prst="snip2Diag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79984" tIns="39993" rIns="79984" bIns="39993"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 flipH="1">
              <a:off x="4056606" y="1733526"/>
              <a:ext cx="570188" cy="233731"/>
            </a:xfrm>
            <a:prstGeom prst="rect">
              <a:avLst/>
            </a:prstGeom>
            <a:effectLst/>
          </p:spPr>
          <p:txBody>
            <a:bodyPr wrap="none" lIns="79984" tIns="39993" rIns="79984" bIns="39993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MyD88*</a:t>
              </a:r>
              <a:endParaRPr lang="en-US" sz="800" b="1" baseline="30000" dirty="0">
                <a:latin typeface="Arial"/>
                <a:cs typeface="Arial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 flipH="1">
            <a:off x="1872552" y="3151807"/>
            <a:ext cx="403444" cy="175846"/>
          </a:xfrm>
          <a:prstGeom prst="snip2DiagRect">
            <a:avLst/>
          </a:prstGeom>
          <a:solidFill>
            <a:schemeClr val="accent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 flipH="1">
            <a:off x="1817397" y="3152408"/>
            <a:ext cx="475645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MyD88</a:t>
            </a:r>
          </a:p>
        </p:txBody>
      </p:sp>
      <p:sp>
        <p:nvSpPr>
          <p:cNvPr id="10" name="Freeform 9"/>
          <p:cNvSpPr/>
          <p:nvPr/>
        </p:nvSpPr>
        <p:spPr>
          <a:xfrm rot="16200000" flipH="1">
            <a:off x="2520281" y="2923508"/>
            <a:ext cx="155501" cy="323981"/>
          </a:xfrm>
          <a:custGeom>
            <a:avLst/>
            <a:gdLst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339958 w 455416"/>
              <a:gd name="connsiteY0" fmla="*/ 0 h 721642"/>
              <a:gd name="connsiteX1" fmla="*/ 455416 w 455416"/>
              <a:gd name="connsiteY1" fmla="*/ 134706 h 721642"/>
              <a:gd name="connsiteX2" fmla="*/ 205258 w 455416"/>
              <a:gd name="connsiteY2" fmla="*/ 346388 h 721642"/>
              <a:gd name="connsiteX3" fmla="*/ 205258 w 455416"/>
              <a:gd name="connsiteY3" fmla="*/ 413741 h 721642"/>
              <a:gd name="connsiteX4" fmla="*/ 368823 w 455416"/>
              <a:gd name="connsiteY4" fmla="*/ 538826 h 721642"/>
              <a:gd name="connsiteX5" fmla="*/ 407309 w 455416"/>
              <a:gd name="connsiteY5" fmla="*/ 490716 h 721642"/>
              <a:gd name="connsiteX6" fmla="*/ 436173 w 455416"/>
              <a:gd name="connsiteY6" fmla="*/ 721642 h 721642"/>
              <a:gd name="connsiteX7" fmla="*/ 262987 w 455416"/>
              <a:gd name="connsiteY7" fmla="*/ 712020 h 721642"/>
              <a:gd name="connsiteX8" fmla="*/ 301473 w 455416"/>
              <a:gd name="connsiteY8" fmla="*/ 663910 h 721642"/>
              <a:gd name="connsiteX9" fmla="*/ 118665 w 455416"/>
              <a:gd name="connsiteY9" fmla="*/ 548448 h 721642"/>
              <a:gd name="connsiteX10" fmla="*/ 41693 w 455416"/>
              <a:gd name="connsiteY10" fmla="*/ 471472 h 721642"/>
              <a:gd name="connsiteX11" fmla="*/ 89800 w 455416"/>
              <a:gd name="connsiteY11" fmla="*/ 279035 h 721642"/>
              <a:gd name="connsiteX12" fmla="*/ 176394 w 455416"/>
              <a:gd name="connsiteY12" fmla="*/ 144328 h 721642"/>
              <a:gd name="connsiteX13" fmla="*/ 339958 w 455416"/>
              <a:gd name="connsiteY13" fmla="*/ 0 h 721642"/>
              <a:gd name="connsiteX0" fmla="*/ 339958 w 455416"/>
              <a:gd name="connsiteY0" fmla="*/ 0 h 721642"/>
              <a:gd name="connsiteX1" fmla="*/ 455416 w 455416"/>
              <a:gd name="connsiteY1" fmla="*/ 134706 h 721642"/>
              <a:gd name="connsiteX2" fmla="*/ 205258 w 455416"/>
              <a:gd name="connsiteY2" fmla="*/ 346388 h 721642"/>
              <a:gd name="connsiteX3" fmla="*/ 205258 w 455416"/>
              <a:gd name="connsiteY3" fmla="*/ 413741 h 721642"/>
              <a:gd name="connsiteX4" fmla="*/ 368823 w 455416"/>
              <a:gd name="connsiteY4" fmla="*/ 538826 h 721642"/>
              <a:gd name="connsiteX5" fmla="*/ 407309 w 455416"/>
              <a:gd name="connsiteY5" fmla="*/ 490716 h 721642"/>
              <a:gd name="connsiteX6" fmla="*/ 436173 w 455416"/>
              <a:gd name="connsiteY6" fmla="*/ 721642 h 721642"/>
              <a:gd name="connsiteX7" fmla="*/ 262987 w 455416"/>
              <a:gd name="connsiteY7" fmla="*/ 712020 h 721642"/>
              <a:gd name="connsiteX8" fmla="*/ 301473 w 455416"/>
              <a:gd name="connsiteY8" fmla="*/ 663910 h 721642"/>
              <a:gd name="connsiteX9" fmla="*/ 118665 w 455416"/>
              <a:gd name="connsiteY9" fmla="*/ 548448 h 721642"/>
              <a:gd name="connsiteX10" fmla="*/ 41693 w 455416"/>
              <a:gd name="connsiteY10" fmla="*/ 471472 h 721642"/>
              <a:gd name="connsiteX11" fmla="*/ 51314 w 455416"/>
              <a:gd name="connsiteY11" fmla="*/ 317522 h 721642"/>
              <a:gd name="connsiteX12" fmla="*/ 176394 w 455416"/>
              <a:gd name="connsiteY12" fmla="*/ 144328 h 721642"/>
              <a:gd name="connsiteX13" fmla="*/ 339958 w 455416"/>
              <a:gd name="connsiteY13" fmla="*/ 0 h 72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5416" h="721642">
                <a:moveTo>
                  <a:pt x="339958" y="0"/>
                </a:moveTo>
                <a:lnTo>
                  <a:pt x="455416" y="134706"/>
                </a:lnTo>
                <a:lnTo>
                  <a:pt x="205258" y="346388"/>
                </a:lnTo>
                <a:lnTo>
                  <a:pt x="205258" y="413741"/>
                </a:lnTo>
                <a:lnTo>
                  <a:pt x="368823" y="538826"/>
                </a:lnTo>
                <a:lnTo>
                  <a:pt x="407309" y="490716"/>
                </a:lnTo>
                <a:lnTo>
                  <a:pt x="436173" y="721642"/>
                </a:lnTo>
                <a:lnTo>
                  <a:pt x="262987" y="712020"/>
                </a:lnTo>
                <a:lnTo>
                  <a:pt x="301473" y="663910"/>
                </a:lnTo>
                <a:lnTo>
                  <a:pt x="118665" y="548448"/>
                </a:lnTo>
                <a:lnTo>
                  <a:pt x="41693" y="471472"/>
                </a:lnTo>
                <a:cubicBezTo>
                  <a:pt x="0" y="326743"/>
                  <a:pt x="35278" y="381668"/>
                  <a:pt x="51314" y="317522"/>
                </a:cubicBezTo>
                <a:lnTo>
                  <a:pt x="176394" y="144328"/>
                </a:lnTo>
                <a:lnTo>
                  <a:pt x="339958" y="0"/>
                </a:lnTo>
                <a:close/>
              </a:path>
            </a:pathLst>
          </a:custGeom>
          <a:solidFill>
            <a:srgbClr val="BFBFB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639009" y="2504306"/>
            <a:ext cx="123297" cy="313423"/>
          </a:xfrm>
          <a:custGeom>
            <a:avLst/>
            <a:gdLst>
              <a:gd name="connsiteX0" fmla="*/ 352350 w 430504"/>
              <a:gd name="connsiteY0" fmla="*/ 0 h 1191846"/>
              <a:gd name="connsiteX1" fmla="*/ 658 w 430504"/>
              <a:gd name="connsiteY1" fmla="*/ 625230 h 1191846"/>
              <a:gd name="connsiteX2" fmla="*/ 430504 w 430504"/>
              <a:gd name="connsiteY2" fmla="*/ 1191846 h 119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504" h="1191846">
                <a:moveTo>
                  <a:pt x="352350" y="0"/>
                </a:moveTo>
                <a:cubicBezTo>
                  <a:pt x="169991" y="213294"/>
                  <a:pt x="-12368" y="426589"/>
                  <a:pt x="658" y="625230"/>
                </a:cubicBezTo>
                <a:cubicBezTo>
                  <a:pt x="13684" y="823871"/>
                  <a:pt x="430504" y="1191846"/>
                  <a:pt x="430504" y="1191846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2" name="Freeform 11"/>
          <p:cNvSpPr/>
          <p:nvPr/>
        </p:nvSpPr>
        <p:spPr>
          <a:xfrm flipH="1">
            <a:off x="1683197" y="2508049"/>
            <a:ext cx="123297" cy="313423"/>
          </a:xfrm>
          <a:custGeom>
            <a:avLst/>
            <a:gdLst>
              <a:gd name="connsiteX0" fmla="*/ 352350 w 430504"/>
              <a:gd name="connsiteY0" fmla="*/ 0 h 1191846"/>
              <a:gd name="connsiteX1" fmla="*/ 658 w 430504"/>
              <a:gd name="connsiteY1" fmla="*/ 625230 h 1191846"/>
              <a:gd name="connsiteX2" fmla="*/ 430504 w 430504"/>
              <a:gd name="connsiteY2" fmla="*/ 1191846 h 119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504" h="1191846">
                <a:moveTo>
                  <a:pt x="352350" y="0"/>
                </a:moveTo>
                <a:cubicBezTo>
                  <a:pt x="169991" y="213294"/>
                  <a:pt x="-12368" y="426589"/>
                  <a:pt x="658" y="625230"/>
                </a:cubicBezTo>
                <a:cubicBezTo>
                  <a:pt x="13684" y="823871"/>
                  <a:pt x="430504" y="1191846"/>
                  <a:pt x="430504" y="1191846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44026" y="2826150"/>
            <a:ext cx="74053" cy="2161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31899" y="2825215"/>
            <a:ext cx="74053" cy="2161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1660695" y="2589801"/>
            <a:ext cx="128937" cy="105073"/>
          </a:xfrm>
          <a:prstGeom prst="ellipse">
            <a:avLst/>
          </a:prstGeom>
          <a:solidFill>
            <a:srgbClr val="BFBFB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1639009" y="3746212"/>
            <a:ext cx="123297" cy="313423"/>
          </a:xfrm>
          <a:custGeom>
            <a:avLst/>
            <a:gdLst>
              <a:gd name="connsiteX0" fmla="*/ 352350 w 430504"/>
              <a:gd name="connsiteY0" fmla="*/ 0 h 1191846"/>
              <a:gd name="connsiteX1" fmla="*/ 658 w 430504"/>
              <a:gd name="connsiteY1" fmla="*/ 625230 h 1191846"/>
              <a:gd name="connsiteX2" fmla="*/ 430504 w 430504"/>
              <a:gd name="connsiteY2" fmla="*/ 1191846 h 119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504" h="1191846">
                <a:moveTo>
                  <a:pt x="352350" y="0"/>
                </a:moveTo>
                <a:cubicBezTo>
                  <a:pt x="169991" y="213294"/>
                  <a:pt x="-12368" y="426589"/>
                  <a:pt x="658" y="625230"/>
                </a:cubicBezTo>
                <a:cubicBezTo>
                  <a:pt x="13684" y="823871"/>
                  <a:pt x="430504" y="1191846"/>
                  <a:pt x="430504" y="1191846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7" name="Freeform 16"/>
          <p:cNvSpPr/>
          <p:nvPr/>
        </p:nvSpPr>
        <p:spPr>
          <a:xfrm flipH="1">
            <a:off x="1677552" y="3749955"/>
            <a:ext cx="123297" cy="313423"/>
          </a:xfrm>
          <a:custGeom>
            <a:avLst/>
            <a:gdLst>
              <a:gd name="connsiteX0" fmla="*/ 352350 w 430504"/>
              <a:gd name="connsiteY0" fmla="*/ 0 h 1191846"/>
              <a:gd name="connsiteX1" fmla="*/ 658 w 430504"/>
              <a:gd name="connsiteY1" fmla="*/ 625230 h 1191846"/>
              <a:gd name="connsiteX2" fmla="*/ 430504 w 430504"/>
              <a:gd name="connsiteY2" fmla="*/ 1191846 h 119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504" h="1191846">
                <a:moveTo>
                  <a:pt x="352350" y="0"/>
                </a:moveTo>
                <a:cubicBezTo>
                  <a:pt x="169991" y="213294"/>
                  <a:pt x="-12368" y="426589"/>
                  <a:pt x="658" y="625230"/>
                </a:cubicBezTo>
                <a:cubicBezTo>
                  <a:pt x="13684" y="823871"/>
                  <a:pt x="430504" y="1191846"/>
                  <a:pt x="430504" y="1191846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38381" y="4068056"/>
            <a:ext cx="74053" cy="2161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31899" y="4067121"/>
            <a:ext cx="74053" cy="21612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1654078" y="3825782"/>
            <a:ext cx="128937" cy="105073"/>
          </a:xfrm>
          <a:prstGeom prst="ellipse">
            <a:avLst/>
          </a:prstGeom>
          <a:solidFill>
            <a:srgbClr val="BFBFB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21" name="Round Diagonal Corner Rectangle 20"/>
          <p:cNvSpPr/>
          <p:nvPr/>
        </p:nvSpPr>
        <p:spPr>
          <a:xfrm>
            <a:off x="1861580" y="4320205"/>
            <a:ext cx="409651" cy="173313"/>
          </a:xfrm>
          <a:prstGeom prst="round2DiagRect">
            <a:avLst/>
          </a:prstGeom>
          <a:solidFill>
            <a:schemeClr val="accent3"/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878852" y="4314541"/>
            <a:ext cx="375758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TRIF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915017" y="4315260"/>
            <a:ext cx="430835" cy="203878"/>
            <a:chOff x="4381427" y="3069410"/>
            <a:chExt cx="461609" cy="233731"/>
          </a:xfrm>
          <a:effectLst/>
        </p:grpSpPr>
        <p:sp>
          <p:nvSpPr>
            <p:cNvPr id="24" name="Round Diagonal Corner Rectangle 23"/>
            <p:cNvSpPr/>
            <p:nvPr/>
          </p:nvSpPr>
          <p:spPr>
            <a:xfrm>
              <a:off x="4384088" y="3075903"/>
              <a:ext cx="438912" cy="198691"/>
            </a:xfrm>
            <a:prstGeom prst="round2DiagRect">
              <a:avLst/>
            </a:prstGeom>
            <a:solidFill>
              <a:srgbClr val="2397E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79984" tIns="39993" rIns="79984" bIns="39993"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381427" y="3069410"/>
              <a:ext cx="461609" cy="233731"/>
            </a:xfrm>
            <a:prstGeom prst="rect">
              <a:avLst/>
            </a:prstGeom>
            <a:effectLst/>
          </p:spPr>
          <p:txBody>
            <a:bodyPr wrap="none" lIns="79984" tIns="39993" rIns="79984" bIns="39993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TRIF*</a:t>
              </a:r>
            </a:p>
          </p:txBody>
        </p:sp>
      </p:grpSp>
      <p:sp>
        <p:nvSpPr>
          <p:cNvPr id="26" name="Freeform 25"/>
          <p:cNvSpPr/>
          <p:nvPr/>
        </p:nvSpPr>
        <p:spPr>
          <a:xfrm rot="16200000" flipH="1">
            <a:off x="2520281" y="4070079"/>
            <a:ext cx="155501" cy="323981"/>
          </a:xfrm>
          <a:custGeom>
            <a:avLst/>
            <a:gdLst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339958 w 455416"/>
              <a:gd name="connsiteY0" fmla="*/ 0 h 721642"/>
              <a:gd name="connsiteX1" fmla="*/ 455416 w 455416"/>
              <a:gd name="connsiteY1" fmla="*/ 134706 h 721642"/>
              <a:gd name="connsiteX2" fmla="*/ 205258 w 455416"/>
              <a:gd name="connsiteY2" fmla="*/ 346388 h 721642"/>
              <a:gd name="connsiteX3" fmla="*/ 205258 w 455416"/>
              <a:gd name="connsiteY3" fmla="*/ 413741 h 721642"/>
              <a:gd name="connsiteX4" fmla="*/ 368823 w 455416"/>
              <a:gd name="connsiteY4" fmla="*/ 538826 h 721642"/>
              <a:gd name="connsiteX5" fmla="*/ 407309 w 455416"/>
              <a:gd name="connsiteY5" fmla="*/ 490716 h 721642"/>
              <a:gd name="connsiteX6" fmla="*/ 436173 w 455416"/>
              <a:gd name="connsiteY6" fmla="*/ 721642 h 721642"/>
              <a:gd name="connsiteX7" fmla="*/ 262987 w 455416"/>
              <a:gd name="connsiteY7" fmla="*/ 712020 h 721642"/>
              <a:gd name="connsiteX8" fmla="*/ 301473 w 455416"/>
              <a:gd name="connsiteY8" fmla="*/ 663910 h 721642"/>
              <a:gd name="connsiteX9" fmla="*/ 118665 w 455416"/>
              <a:gd name="connsiteY9" fmla="*/ 548448 h 721642"/>
              <a:gd name="connsiteX10" fmla="*/ 41693 w 455416"/>
              <a:gd name="connsiteY10" fmla="*/ 471472 h 721642"/>
              <a:gd name="connsiteX11" fmla="*/ 89800 w 455416"/>
              <a:gd name="connsiteY11" fmla="*/ 279035 h 721642"/>
              <a:gd name="connsiteX12" fmla="*/ 176394 w 455416"/>
              <a:gd name="connsiteY12" fmla="*/ 144328 h 721642"/>
              <a:gd name="connsiteX13" fmla="*/ 339958 w 455416"/>
              <a:gd name="connsiteY13" fmla="*/ 0 h 721642"/>
              <a:gd name="connsiteX0" fmla="*/ 339958 w 455416"/>
              <a:gd name="connsiteY0" fmla="*/ 0 h 721642"/>
              <a:gd name="connsiteX1" fmla="*/ 455416 w 455416"/>
              <a:gd name="connsiteY1" fmla="*/ 134706 h 721642"/>
              <a:gd name="connsiteX2" fmla="*/ 205258 w 455416"/>
              <a:gd name="connsiteY2" fmla="*/ 346388 h 721642"/>
              <a:gd name="connsiteX3" fmla="*/ 205258 w 455416"/>
              <a:gd name="connsiteY3" fmla="*/ 413741 h 721642"/>
              <a:gd name="connsiteX4" fmla="*/ 368823 w 455416"/>
              <a:gd name="connsiteY4" fmla="*/ 538826 h 721642"/>
              <a:gd name="connsiteX5" fmla="*/ 407309 w 455416"/>
              <a:gd name="connsiteY5" fmla="*/ 490716 h 721642"/>
              <a:gd name="connsiteX6" fmla="*/ 436173 w 455416"/>
              <a:gd name="connsiteY6" fmla="*/ 721642 h 721642"/>
              <a:gd name="connsiteX7" fmla="*/ 262987 w 455416"/>
              <a:gd name="connsiteY7" fmla="*/ 712020 h 721642"/>
              <a:gd name="connsiteX8" fmla="*/ 301473 w 455416"/>
              <a:gd name="connsiteY8" fmla="*/ 663910 h 721642"/>
              <a:gd name="connsiteX9" fmla="*/ 118665 w 455416"/>
              <a:gd name="connsiteY9" fmla="*/ 548448 h 721642"/>
              <a:gd name="connsiteX10" fmla="*/ 41693 w 455416"/>
              <a:gd name="connsiteY10" fmla="*/ 471472 h 721642"/>
              <a:gd name="connsiteX11" fmla="*/ 51314 w 455416"/>
              <a:gd name="connsiteY11" fmla="*/ 317522 h 721642"/>
              <a:gd name="connsiteX12" fmla="*/ 176394 w 455416"/>
              <a:gd name="connsiteY12" fmla="*/ 144328 h 721642"/>
              <a:gd name="connsiteX13" fmla="*/ 339958 w 455416"/>
              <a:gd name="connsiteY13" fmla="*/ 0 h 72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5416" h="721642">
                <a:moveTo>
                  <a:pt x="339958" y="0"/>
                </a:moveTo>
                <a:lnTo>
                  <a:pt x="455416" y="134706"/>
                </a:lnTo>
                <a:lnTo>
                  <a:pt x="205258" y="346388"/>
                </a:lnTo>
                <a:lnTo>
                  <a:pt x="205258" y="413741"/>
                </a:lnTo>
                <a:lnTo>
                  <a:pt x="368823" y="538826"/>
                </a:lnTo>
                <a:lnTo>
                  <a:pt x="407309" y="490716"/>
                </a:lnTo>
                <a:lnTo>
                  <a:pt x="436173" y="721642"/>
                </a:lnTo>
                <a:lnTo>
                  <a:pt x="262987" y="712020"/>
                </a:lnTo>
                <a:lnTo>
                  <a:pt x="301473" y="663910"/>
                </a:lnTo>
                <a:lnTo>
                  <a:pt x="118665" y="548448"/>
                </a:lnTo>
                <a:lnTo>
                  <a:pt x="41693" y="471472"/>
                </a:lnTo>
                <a:cubicBezTo>
                  <a:pt x="0" y="326743"/>
                  <a:pt x="35278" y="381668"/>
                  <a:pt x="51314" y="317522"/>
                </a:cubicBezTo>
                <a:lnTo>
                  <a:pt x="176394" y="144328"/>
                </a:lnTo>
                <a:lnTo>
                  <a:pt x="339958" y="0"/>
                </a:lnTo>
                <a:close/>
              </a:path>
            </a:pathLst>
          </a:custGeom>
          <a:solidFill>
            <a:srgbClr val="BFBFBF"/>
          </a:solidFill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9049" tIns="24526" rIns="49049" bIns="24526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958535" y="2912247"/>
            <a:ext cx="347112" cy="116111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931822" y="4043759"/>
            <a:ext cx="347112" cy="116111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 rot="5400000" flipV="1">
            <a:off x="2567690" y="4100956"/>
            <a:ext cx="65083" cy="594149"/>
            <a:chOff x="2168525" y="3175000"/>
            <a:chExt cx="74613" cy="636588"/>
          </a:xfrm>
          <a:effectLst/>
        </p:grpSpPr>
        <p:sp>
          <p:nvSpPr>
            <p:cNvPr id="30" name="Line 188"/>
            <p:cNvSpPr>
              <a:spLocks noChangeShapeType="1"/>
            </p:cNvSpPr>
            <p:nvPr/>
          </p:nvSpPr>
          <p:spPr bwMode="auto">
            <a:xfrm rot="5400000">
              <a:off x="1949450" y="3590925"/>
              <a:ext cx="439738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31" name="Line 189"/>
            <p:cNvSpPr>
              <a:spLocks noChangeShapeType="1"/>
            </p:cNvSpPr>
            <p:nvPr/>
          </p:nvSpPr>
          <p:spPr bwMode="auto">
            <a:xfrm rot="5400000" flipH="1">
              <a:off x="2022475" y="3394075"/>
              <a:ext cx="439738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 rot="5400000" flipV="1">
            <a:off x="2567690" y="2955317"/>
            <a:ext cx="65083" cy="594149"/>
            <a:chOff x="2168525" y="3175000"/>
            <a:chExt cx="74613" cy="636588"/>
          </a:xfrm>
          <a:effectLst/>
        </p:grpSpPr>
        <p:sp>
          <p:nvSpPr>
            <p:cNvPr id="33" name="Line 188"/>
            <p:cNvSpPr>
              <a:spLocks noChangeShapeType="1"/>
            </p:cNvSpPr>
            <p:nvPr/>
          </p:nvSpPr>
          <p:spPr bwMode="auto">
            <a:xfrm rot="5400000">
              <a:off x="1949450" y="3590925"/>
              <a:ext cx="439738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34" name="Line 189"/>
            <p:cNvSpPr>
              <a:spLocks noChangeShapeType="1"/>
            </p:cNvSpPr>
            <p:nvPr/>
          </p:nvSpPr>
          <p:spPr bwMode="auto">
            <a:xfrm rot="5400000" flipH="1">
              <a:off x="2022475" y="3394075"/>
              <a:ext cx="439738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35" name="Line 188"/>
          <p:cNvSpPr>
            <a:spLocks noChangeShapeType="1"/>
          </p:cNvSpPr>
          <p:nvPr/>
        </p:nvSpPr>
        <p:spPr bwMode="auto">
          <a:xfrm rot="5400000">
            <a:off x="1447429" y="3439266"/>
            <a:ext cx="383573" cy="148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2040" tIns="41020" rIns="82040" bIns="41020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36" name="Line 189"/>
          <p:cNvSpPr>
            <a:spLocks noChangeShapeType="1"/>
          </p:cNvSpPr>
          <p:nvPr/>
        </p:nvSpPr>
        <p:spPr bwMode="auto">
          <a:xfrm rot="5400000" flipH="1">
            <a:off x="1515585" y="3267558"/>
            <a:ext cx="383573" cy="148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2040" tIns="41020" rIns="82040" bIns="41020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05442" y="2785041"/>
            <a:ext cx="285357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altLang="zh-CN" sz="900" b="1" dirty="0" err="1">
                <a:latin typeface="Arial"/>
                <a:cs typeface="Arial"/>
              </a:rPr>
              <a:t>f</a:t>
            </a:r>
            <a:r>
              <a:rPr lang="en-US" altLang="zh-CN" sz="900" b="1" baseline="-25000" dirty="0" err="1">
                <a:latin typeface="Arial"/>
                <a:cs typeface="Arial"/>
              </a:rPr>
              <a:t>m</a:t>
            </a:r>
            <a:endParaRPr lang="en-US" sz="900" b="1" baseline="-250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507980" y="3955871"/>
            <a:ext cx="242626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altLang="zh-CN" sz="900" b="1" dirty="0" err="1">
                <a:latin typeface="Arial"/>
                <a:cs typeface="Arial"/>
              </a:rPr>
              <a:t>f</a:t>
            </a:r>
            <a:r>
              <a:rPr lang="en-US" altLang="zh-CN" sz="900" b="1" baseline="-25000" dirty="0" err="1">
                <a:latin typeface="Arial"/>
                <a:cs typeface="Arial"/>
              </a:rPr>
              <a:t>t</a:t>
            </a:r>
            <a:endParaRPr lang="en-US" sz="900" b="1" baseline="-25000" dirty="0">
              <a:latin typeface="Arial"/>
              <a:cs typeface="Arial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4781" y="2397685"/>
            <a:ext cx="306747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A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752779" y="1480810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B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220985" y="1480810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C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752790" y="3682912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D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220985" y="3682912"/>
            <a:ext cx="302539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E</a:t>
            </a:r>
            <a:endParaRPr lang="en-US" b="1" dirty="0">
              <a:latin typeface="Arial"/>
              <a:cs typeface="Arial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901282" y="1556572"/>
            <a:ext cx="4687193" cy="4317549"/>
            <a:chOff x="782863" y="1511076"/>
            <a:chExt cx="5021994" cy="4949753"/>
          </a:xfrm>
        </p:grpSpPr>
        <p:pic>
          <p:nvPicPr>
            <p:cNvPr id="45" name="Picture 44" descr="fig5_new2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650999"/>
              <a:ext cx="4572000" cy="45720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4339167" y="4085167"/>
              <a:ext cx="197856" cy="388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916232" y="4105847"/>
              <a:ext cx="541484" cy="264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LPS 1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478249" y="4105847"/>
              <a:ext cx="541484" cy="264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LPS 2</a:t>
              </a: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3417195" y="1511076"/>
              <a:ext cx="2387662" cy="2632490"/>
              <a:chOff x="3843555" y="585788"/>
              <a:chExt cx="2387662" cy="2632490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3986197" y="747592"/>
                <a:ext cx="266630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3914876" y="1242295"/>
                <a:ext cx="335404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50</a:t>
                </a: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3843555" y="1745872"/>
                <a:ext cx="404178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100</a:t>
                </a: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3843555" y="2243075"/>
                <a:ext cx="404178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150</a:t>
                </a: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843555" y="2733840"/>
                <a:ext cx="404178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200</a:t>
                </a: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4038240" y="2831134"/>
                <a:ext cx="258989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0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4393210" y="2831134"/>
                <a:ext cx="320121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60</a:t>
                </a: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734139" y="2831134"/>
                <a:ext cx="381254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120</a:t>
                </a: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5100328" y="2831134"/>
                <a:ext cx="381254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180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476751" y="2831134"/>
                <a:ext cx="381254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240</a:t>
                </a: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4746397" y="2971287"/>
                <a:ext cx="719977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Time (min)</a:t>
                </a: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854741" y="735963"/>
                <a:ext cx="266630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5854741" y="1144645"/>
                <a:ext cx="36976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0.8</a:t>
                </a: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5854741" y="1538669"/>
                <a:ext cx="36976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0.6</a:t>
                </a: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5854741" y="1942125"/>
                <a:ext cx="376476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0.4</a:t>
                </a: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5854740" y="2346603"/>
                <a:ext cx="36976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0.2</a:t>
                </a: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5854740" y="2755796"/>
                <a:ext cx="266630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5561154" y="585788"/>
                <a:ext cx="59649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b="1" dirty="0" err="1">
                    <a:latin typeface="Arial"/>
                    <a:cs typeface="Arial"/>
                  </a:rPr>
                  <a:t>NFκBn</a:t>
                </a:r>
                <a:endParaRPr lang="en-US" sz="900" b="1" dirty="0"/>
              </a:p>
            </p:txBody>
          </p:sp>
        </p:grpSp>
        <p:sp>
          <p:nvSpPr>
            <p:cNvPr id="50" name="Rectangle 49"/>
            <p:cNvSpPr/>
            <p:nvPr/>
          </p:nvSpPr>
          <p:spPr>
            <a:xfrm>
              <a:off x="1130467" y="6037417"/>
              <a:ext cx="1090958" cy="4234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900" dirty="0">
                  <a:latin typeface="Arial"/>
                  <a:cs typeface="Arial"/>
                </a:rPr>
                <a:t>MyD88 pathway</a:t>
              </a:r>
            </a:p>
            <a:p>
              <a:pPr algn="ctr"/>
              <a:r>
                <a:rPr lang="en-US" sz="900" dirty="0">
                  <a:latin typeface="Arial"/>
                  <a:cs typeface="Arial"/>
                </a:rPr>
                <a:t>        (</a:t>
              </a:r>
              <a:r>
                <a:rPr lang="en-US" sz="900" dirty="0" err="1">
                  <a:latin typeface="Arial"/>
                  <a:cs typeface="Arial"/>
                </a:rPr>
                <a:t>f</a:t>
              </a:r>
              <a:r>
                <a:rPr lang="en-US" sz="900" baseline="-25000" dirty="0" err="1">
                  <a:latin typeface="Arial"/>
                  <a:cs typeface="Arial"/>
                </a:rPr>
                <a:t>m</a:t>
              </a:r>
              <a:r>
                <a:rPr lang="en-US" sz="900" dirty="0"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161115" y="6037417"/>
              <a:ext cx="981038" cy="4234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900" dirty="0">
                  <a:latin typeface="Arial"/>
                  <a:cs typeface="Arial"/>
                </a:rPr>
                <a:t>TRIF pathway</a:t>
              </a:r>
            </a:p>
            <a:p>
              <a:r>
                <a:rPr lang="en-US" sz="900" dirty="0">
                  <a:latin typeface="Arial"/>
                  <a:cs typeface="Arial"/>
                </a:rPr>
                <a:t>       (</a:t>
              </a:r>
              <a:r>
                <a:rPr lang="en-US" sz="900" dirty="0" err="1">
                  <a:latin typeface="Arial"/>
                  <a:cs typeface="Arial"/>
                </a:rPr>
                <a:t>f</a:t>
              </a:r>
              <a:r>
                <a:rPr lang="en-US" sz="900" baseline="-25000" dirty="0" err="1">
                  <a:latin typeface="Arial"/>
                  <a:cs typeface="Arial"/>
                </a:rPr>
                <a:t>t</a:t>
              </a:r>
              <a:r>
                <a:rPr lang="en-US" sz="900" dirty="0"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52" name="Rectangle 51"/>
            <p:cNvSpPr/>
            <p:nvPr/>
          </p:nvSpPr>
          <p:spPr>
            <a:xfrm rot="16200000">
              <a:off x="190545" y="4997086"/>
              <a:ext cx="1431956" cy="247320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Activation efficiency</a:t>
              </a:r>
              <a:endParaRPr lang="en-US" sz="900" baseline="-25000" dirty="0">
                <a:latin typeface="Helvetica"/>
                <a:cs typeface="Helvetica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086385" y="4176195"/>
              <a:ext cx="266565" cy="264600"/>
            </a:xfrm>
            <a:prstGeom prst="rect">
              <a:avLst/>
            </a:prstGeom>
            <a:effectLst/>
          </p:spPr>
          <p:txBody>
            <a:bodyPr wrap="none" lIns="91410" tIns="45706" rIns="91410" bIns="45706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1</a:t>
              </a:r>
              <a:endParaRPr lang="en-US" sz="900" baseline="30000" dirty="0">
                <a:latin typeface="Helvetica"/>
                <a:cs typeface="Helvetica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086385" y="5911644"/>
              <a:ext cx="266565" cy="264600"/>
            </a:xfrm>
            <a:prstGeom prst="rect">
              <a:avLst/>
            </a:prstGeom>
            <a:effectLst/>
          </p:spPr>
          <p:txBody>
            <a:bodyPr wrap="none" lIns="91410" tIns="45706" rIns="91410" bIns="45706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979434" y="5050325"/>
              <a:ext cx="369697" cy="264600"/>
            </a:xfrm>
            <a:prstGeom prst="rect">
              <a:avLst/>
            </a:prstGeom>
            <a:effectLst/>
          </p:spPr>
          <p:txBody>
            <a:bodyPr wrap="none" lIns="91410" tIns="45706" rIns="91410" bIns="45706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0.5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714014" y="6037417"/>
              <a:ext cx="1090958" cy="4234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900" dirty="0">
                  <a:latin typeface="Arial"/>
                  <a:cs typeface="Arial"/>
                </a:rPr>
                <a:t>MyD88 pathway</a:t>
              </a:r>
            </a:p>
            <a:p>
              <a:pPr algn="ctr"/>
              <a:r>
                <a:rPr lang="en-US" sz="900" dirty="0">
                  <a:latin typeface="Arial"/>
                  <a:cs typeface="Arial"/>
                </a:rPr>
                <a:t>        (</a:t>
              </a:r>
              <a:r>
                <a:rPr lang="en-US" sz="900" dirty="0" err="1">
                  <a:latin typeface="Arial"/>
                  <a:cs typeface="Arial"/>
                </a:rPr>
                <a:t>f</a:t>
              </a:r>
              <a:r>
                <a:rPr lang="en-US" sz="900" baseline="-25000" dirty="0" err="1">
                  <a:latin typeface="Arial"/>
                  <a:cs typeface="Arial"/>
                </a:rPr>
                <a:t>m</a:t>
              </a:r>
              <a:r>
                <a:rPr lang="en-US" sz="900" dirty="0"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744662" y="6037417"/>
              <a:ext cx="981038" cy="4234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900" dirty="0">
                  <a:latin typeface="Arial"/>
                  <a:cs typeface="Arial"/>
                </a:rPr>
                <a:t>TRIF pathway</a:t>
              </a:r>
            </a:p>
            <a:p>
              <a:r>
                <a:rPr lang="en-US" sz="900" dirty="0">
                  <a:latin typeface="Arial"/>
                  <a:cs typeface="Arial"/>
                </a:rPr>
                <a:t>       (</a:t>
              </a:r>
              <a:r>
                <a:rPr lang="en-US" sz="900" dirty="0" err="1">
                  <a:latin typeface="Arial"/>
                  <a:cs typeface="Arial"/>
                </a:rPr>
                <a:t>f</a:t>
              </a:r>
              <a:r>
                <a:rPr lang="en-US" sz="900" baseline="-25000" dirty="0" err="1">
                  <a:latin typeface="Arial"/>
                  <a:cs typeface="Arial"/>
                </a:rPr>
                <a:t>t</a:t>
              </a:r>
              <a:r>
                <a:rPr lang="en-US" sz="900" dirty="0"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58" name="Rectangle 57"/>
            <p:cNvSpPr/>
            <p:nvPr/>
          </p:nvSpPr>
          <p:spPr>
            <a:xfrm rot="16200000">
              <a:off x="2755938" y="5013415"/>
              <a:ext cx="1431956" cy="247320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Activation efficiency</a:t>
              </a:r>
              <a:endParaRPr lang="en-US" sz="900" baseline="-25000" dirty="0">
                <a:latin typeface="Helvetica"/>
                <a:cs typeface="Helvetica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651779" y="4192525"/>
              <a:ext cx="266565" cy="264600"/>
            </a:xfrm>
            <a:prstGeom prst="rect">
              <a:avLst/>
            </a:prstGeom>
            <a:effectLst/>
          </p:spPr>
          <p:txBody>
            <a:bodyPr wrap="none" lIns="91410" tIns="45706" rIns="91410" bIns="45706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1</a:t>
              </a:r>
              <a:endParaRPr lang="en-US" sz="900" baseline="30000" dirty="0">
                <a:latin typeface="Helvetica"/>
                <a:cs typeface="Helvetica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651779" y="5927975"/>
              <a:ext cx="266565" cy="264600"/>
            </a:xfrm>
            <a:prstGeom prst="rect">
              <a:avLst/>
            </a:prstGeom>
            <a:effectLst/>
          </p:spPr>
          <p:txBody>
            <a:bodyPr wrap="none" lIns="91410" tIns="45706" rIns="91410" bIns="45706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544828" y="5066655"/>
              <a:ext cx="369697" cy="264600"/>
            </a:xfrm>
            <a:prstGeom prst="rect">
              <a:avLst/>
            </a:prstGeom>
            <a:effectLst/>
          </p:spPr>
          <p:txBody>
            <a:bodyPr wrap="none" lIns="91410" tIns="45706" rIns="91410" bIns="45706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0.5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38881" y="1518337"/>
              <a:ext cx="2387662" cy="2632490"/>
              <a:chOff x="3843555" y="585788"/>
              <a:chExt cx="2387662" cy="263249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3986196" y="747592"/>
                <a:ext cx="266630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3914876" y="1242295"/>
                <a:ext cx="335404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50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3843555" y="1745872"/>
                <a:ext cx="404178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100</a:t>
                </a: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3843555" y="2243075"/>
                <a:ext cx="404178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150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843555" y="2733840"/>
                <a:ext cx="404178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200</a:t>
                </a: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4038240" y="2831134"/>
                <a:ext cx="258989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0</a:t>
                </a: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4393210" y="2831134"/>
                <a:ext cx="320122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60</a:t>
                </a: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734139" y="2831134"/>
                <a:ext cx="381254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120</a:t>
                </a: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5100328" y="2831134"/>
                <a:ext cx="381254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180</a:t>
                </a: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476751" y="2831134"/>
                <a:ext cx="381254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240</a:t>
                </a: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4746397" y="2971287"/>
                <a:ext cx="719978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Time (min)</a:t>
                </a: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854741" y="735963"/>
                <a:ext cx="266630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854741" y="1144645"/>
                <a:ext cx="36976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0.8</a:t>
                </a: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5854741" y="1538669"/>
                <a:ext cx="36976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0.6</a:t>
                </a: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854741" y="1942125"/>
                <a:ext cx="376476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0.4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5854740" y="2346603"/>
                <a:ext cx="36976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0.2</a:t>
                </a: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5854740" y="2755796"/>
                <a:ext cx="266630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561154" y="585788"/>
                <a:ext cx="59649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b="1" dirty="0" err="1">
                    <a:latin typeface="Arial"/>
                    <a:cs typeface="Arial"/>
                  </a:rPr>
                  <a:t>NFκBn</a:t>
                </a:r>
                <a:endParaRPr lang="en-US" sz="9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36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2441242" y="1612017"/>
            <a:ext cx="4652811" cy="4627179"/>
            <a:chOff x="2052121" y="941699"/>
            <a:chExt cx="5401664" cy="5525059"/>
          </a:xfrm>
        </p:grpSpPr>
        <p:pic>
          <p:nvPicPr>
            <p:cNvPr id="41" name="Picture 40" descr="fig5s_new.eps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26" t="34223" r="104" b="32293"/>
            <a:stretch/>
          </p:blipFill>
          <p:spPr>
            <a:xfrm>
              <a:off x="2258454" y="1250595"/>
              <a:ext cx="2507573" cy="2313671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2156082" y="941699"/>
              <a:ext cx="306747" cy="329062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b="1" dirty="0" smtClean="0">
                  <a:latin typeface="Arial"/>
                  <a:cs typeface="Arial"/>
                </a:rPr>
                <a:t>A</a:t>
              </a:r>
              <a:endParaRPr lang="en-US" b="1" dirty="0">
                <a:latin typeface="Arial"/>
                <a:cs typeface="Arial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779055" y="941699"/>
              <a:ext cx="313860" cy="329062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b="1" dirty="0" smtClean="0">
                  <a:latin typeface="Arial"/>
                  <a:cs typeface="Arial"/>
                </a:rPr>
                <a:t>B</a:t>
              </a:r>
              <a:endParaRPr lang="en-US" b="1" dirty="0">
                <a:latin typeface="Arial"/>
                <a:cs typeface="Arial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052121" y="3708404"/>
              <a:ext cx="313860" cy="329062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b="1" dirty="0" smtClean="0">
                  <a:latin typeface="Arial"/>
                  <a:cs typeface="Arial"/>
                </a:rPr>
                <a:t>C</a:t>
              </a:r>
              <a:endParaRPr lang="en-US" b="1" dirty="0">
                <a:latin typeface="Arial"/>
                <a:cs typeface="Arial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727883" y="3708404"/>
              <a:ext cx="313860" cy="329062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b="1" dirty="0">
                  <a:latin typeface="Arial"/>
                  <a:cs typeface="Arial"/>
                </a:rPr>
                <a:t>D</a:t>
              </a:r>
            </a:p>
          </p:txBody>
        </p:sp>
        <p:pic>
          <p:nvPicPr>
            <p:cNvPr id="46" name="Picture 45" descr="fig5s_new.eps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" t="67392" r="51153"/>
            <a:stretch/>
          </p:blipFill>
          <p:spPr>
            <a:xfrm>
              <a:off x="4884813" y="4103240"/>
              <a:ext cx="2480072" cy="2253110"/>
            </a:xfrm>
            <a:prstGeom prst="rect">
              <a:avLst/>
            </a:prstGeom>
          </p:spPr>
        </p:pic>
        <p:pic>
          <p:nvPicPr>
            <p:cNvPr id="47" name="Picture 46" descr="fig5s_new.eps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90" t="-196" r="745" b="65038"/>
            <a:stretch/>
          </p:blipFill>
          <p:spPr>
            <a:xfrm>
              <a:off x="2271746" y="4037466"/>
              <a:ext cx="2456137" cy="2429292"/>
            </a:xfrm>
            <a:prstGeom prst="rect">
              <a:avLst/>
            </a:prstGeom>
          </p:spPr>
        </p:pic>
        <p:pic>
          <p:nvPicPr>
            <p:cNvPr id="48" name="Picture 47" descr="fig5s_new.eps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223" r="49831" b="32293"/>
            <a:stretch/>
          </p:blipFill>
          <p:spPr>
            <a:xfrm>
              <a:off x="4884813" y="1250594"/>
              <a:ext cx="2568972" cy="23136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3874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5540" y="182966"/>
            <a:ext cx="1360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Conclusions: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466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1500981" y="301625"/>
            <a:ext cx="6142038" cy="6254750"/>
            <a:chOff x="685800" y="603250"/>
            <a:chExt cx="6142038" cy="6254750"/>
          </a:xfrm>
        </p:grpSpPr>
        <p:sp>
          <p:nvSpPr>
            <p:cNvPr id="4" name="Rectangle 30"/>
            <p:cNvSpPr>
              <a:spLocks noChangeArrowheads="1"/>
            </p:cNvSpPr>
            <p:nvPr/>
          </p:nvSpPr>
          <p:spPr bwMode="auto">
            <a:xfrm>
              <a:off x="5257800" y="3597275"/>
              <a:ext cx="914400" cy="1600200"/>
            </a:xfrm>
            <a:prstGeom prst="rect">
              <a:avLst/>
            </a:prstGeom>
            <a:solidFill>
              <a:srgbClr val="333399">
                <a:lumMod val="20000"/>
                <a:lumOff val="8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2725738" y="1539875"/>
              <a:ext cx="2532062" cy="1600200"/>
            </a:xfrm>
            <a:prstGeom prst="rect">
              <a:avLst/>
            </a:prstGeom>
            <a:solidFill>
              <a:srgbClr val="333399">
                <a:lumMod val="20000"/>
                <a:lumOff val="8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1447800" y="1539875"/>
              <a:ext cx="1143000" cy="1600200"/>
            </a:xfrm>
            <a:prstGeom prst="rect">
              <a:avLst/>
            </a:prstGeom>
            <a:solidFill>
              <a:srgbClr val="DADADA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890838" y="3717925"/>
              <a:ext cx="1298575" cy="1368425"/>
            </a:xfrm>
            <a:prstGeom prst="rect">
              <a:avLst/>
            </a:prstGeom>
            <a:solidFill>
              <a:srgbClr val="DADADA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262313" y="3357563"/>
              <a:ext cx="588962" cy="454025"/>
            </a:xfrm>
            <a:custGeom>
              <a:avLst/>
              <a:gdLst>
                <a:gd name="T0" fmla="*/ 2147483647 w 288"/>
                <a:gd name="T1" fmla="*/ 2147483647 h 197"/>
                <a:gd name="T2" fmla="*/ 2147483647 w 288"/>
                <a:gd name="T3" fmla="*/ 2147483647 h 197"/>
                <a:gd name="T4" fmla="*/ 2147483647 w 288"/>
                <a:gd name="T5" fmla="*/ 2147483647 h 197"/>
                <a:gd name="T6" fmla="*/ 2147483647 w 288"/>
                <a:gd name="T7" fmla="*/ 2147483647 h 197"/>
                <a:gd name="T8" fmla="*/ 2147483647 w 288"/>
                <a:gd name="T9" fmla="*/ 2147483647 h 197"/>
                <a:gd name="T10" fmla="*/ 2147483647 w 288"/>
                <a:gd name="T11" fmla="*/ 2147483647 h 197"/>
                <a:gd name="T12" fmla="*/ 2147483647 w 288"/>
                <a:gd name="T13" fmla="*/ 2147483647 h 197"/>
                <a:gd name="T14" fmla="*/ 2147483647 w 288"/>
                <a:gd name="T15" fmla="*/ 2147483647 h 197"/>
                <a:gd name="T16" fmla="*/ 2147483647 w 288"/>
                <a:gd name="T17" fmla="*/ 2147483647 h 197"/>
                <a:gd name="T18" fmla="*/ 2147483647 w 288"/>
                <a:gd name="T19" fmla="*/ 2147483647 h 197"/>
                <a:gd name="T20" fmla="*/ 2147483647 w 288"/>
                <a:gd name="T21" fmla="*/ 2147483647 h 197"/>
                <a:gd name="T22" fmla="*/ 2147483647 w 288"/>
                <a:gd name="T23" fmla="*/ 2147483647 h 197"/>
                <a:gd name="T24" fmla="*/ 2147483647 w 288"/>
                <a:gd name="T25" fmla="*/ 2147483647 h 197"/>
                <a:gd name="T26" fmla="*/ 2147483647 w 288"/>
                <a:gd name="T27" fmla="*/ 2147483647 h 197"/>
                <a:gd name="T28" fmla="*/ 2147483647 w 288"/>
                <a:gd name="T29" fmla="*/ 2147483647 h 197"/>
                <a:gd name="T30" fmla="*/ 2147483647 w 288"/>
                <a:gd name="T31" fmla="*/ 2147483647 h 197"/>
                <a:gd name="T32" fmla="*/ 2147483647 w 288"/>
                <a:gd name="T33" fmla="*/ 2147483647 h 197"/>
                <a:gd name="T34" fmla="*/ 2147483647 w 288"/>
                <a:gd name="T35" fmla="*/ 2147483647 h 197"/>
                <a:gd name="T36" fmla="*/ 2147483647 w 288"/>
                <a:gd name="T37" fmla="*/ 2147483647 h 197"/>
                <a:gd name="T38" fmla="*/ 2147483647 w 288"/>
                <a:gd name="T39" fmla="*/ 2147483647 h 197"/>
                <a:gd name="T40" fmla="*/ 2147483647 w 288"/>
                <a:gd name="T41" fmla="*/ 2147483647 h 197"/>
                <a:gd name="T42" fmla="*/ 2147483647 w 288"/>
                <a:gd name="T43" fmla="*/ 2147483647 h 197"/>
                <a:gd name="T44" fmla="*/ 2147483647 w 288"/>
                <a:gd name="T45" fmla="*/ 2147483647 h 197"/>
                <a:gd name="T46" fmla="*/ 2147483647 w 288"/>
                <a:gd name="T47" fmla="*/ 2147483647 h 197"/>
                <a:gd name="T48" fmla="*/ 2147483647 w 288"/>
                <a:gd name="T49" fmla="*/ 2147483647 h 197"/>
                <a:gd name="T50" fmla="*/ 2147483647 w 288"/>
                <a:gd name="T51" fmla="*/ 2147483647 h 197"/>
                <a:gd name="T52" fmla="*/ 2147483647 w 288"/>
                <a:gd name="T53" fmla="*/ 2147483647 h 197"/>
                <a:gd name="T54" fmla="*/ 2147483647 w 288"/>
                <a:gd name="T55" fmla="*/ 2147483647 h 197"/>
                <a:gd name="T56" fmla="*/ 2147483647 w 288"/>
                <a:gd name="T57" fmla="*/ 2147483647 h 197"/>
                <a:gd name="T58" fmla="*/ 2147483647 w 288"/>
                <a:gd name="T59" fmla="*/ 2147483647 h 197"/>
                <a:gd name="T60" fmla="*/ 2147483647 w 288"/>
                <a:gd name="T61" fmla="*/ 2147483647 h 197"/>
                <a:gd name="T62" fmla="*/ 2147483647 w 288"/>
                <a:gd name="T63" fmla="*/ 2147483647 h 1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88"/>
                <a:gd name="T97" fmla="*/ 0 h 197"/>
                <a:gd name="T98" fmla="*/ 288 w 288"/>
                <a:gd name="T99" fmla="*/ 197 h 19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88" h="197">
                  <a:moveTo>
                    <a:pt x="288" y="98"/>
                  </a:moveTo>
                  <a:lnTo>
                    <a:pt x="267" y="90"/>
                  </a:lnTo>
                  <a:lnTo>
                    <a:pt x="285" y="79"/>
                  </a:lnTo>
                  <a:lnTo>
                    <a:pt x="263" y="74"/>
                  </a:lnTo>
                  <a:lnTo>
                    <a:pt x="276" y="61"/>
                  </a:lnTo>
                  <a:lnTo>
                    <a:pt x="253" y="59"/>
                  </a:lnTo>
                  <a:lnTo>
                    <a:pt x="263" y="44"/>
                  </a:lnTo>
                  <a:lnTo>
                    <a:pt x="239" y="44"/>
                  </a:lnTo>
                  <a:lnTo>
                    <a:pt x="246" y="29"/>
                  </a:lnTo>
                  <a:lnTo>
                    <a:pt x="223" y="33"/>
                  </a:lnTo>
                  <a:lnTo>
                    <a:pt x="224" y="17"/>
                  </a:lnTo>
                  <a:lnTo>
                    <a:pt x="202" y="24"/>
                  </a:lnTo>
                  <a:lnTo>
                    <a:pt x="199" y="7"/>
                  </a:lnTo>
                  <a:lnTo>
                    <a:pt x="179" y="17"/>
                  </a:lnTo>
                  <a:lnTo>
                    <a:pt x="172" y="2"/>
                  </a:lnTo>
                  <a:lnTo>
                    <a:pt x="156" y="14"/>
                  </a:lnTo>
                  <a:lnTo>
                    <a:pt x="144" y="0"/>
                  </a:lnTo>
                  <a:lnTo>
                    <a:pt x="132" y="14"/>
                  </a:lnTo>
                  <a:lnTo>
                    <a:pt x="116" y="2"/>
                  </a:lnTo>
                  <a:lnTo>
                    <a:pt x="107" y="17"/>
                  </a:lnTo>
                  <a:lnTo>
                    <a:pt x="89" y="7"/>
                  </a:lnTo>
                  <a:lnTo>
                    <a:pt x="86" y="24"/>
                  </a:lnTo>
                  <a:lnTo>
                    <a:pt x="64" y="17"/>
                  </a:lnTo>
                  <a:lnTo>
                    <a:pt x="65" y="33"/>
                  </a:lnTo>
                  <a:lnTo>
                    <a:pt x="42" y="29"/>
                  </a:lnTo>
                  <a:lnTo>
                    <a:pt x="48" y="44"/>
                  </a:lnTo>
                  <a:lnTo>
                    <a:pt x="24" y="44"/>
                  </a:lnTo>
                  <a:lnTo>
                    <a:pt x="34" y="59"/>
                  </a:lnTo>
                  <a:lnTo>
                    <a:pt x="11" y="61"/>
                  </a:lnTo>
                  <a:lnTo>
                    <a:pt x="25" y="74"/>
                  </a:lnTo>
                  <a:lnTo>
                    <a:pt x="2" y="79"/>
                  </a:lnTo>
                  <a:lnTo>
                    <a:pt x="20" y="90"/>
                  </a:lnTo>
                  <a:lnTo>
                    <a:pt x="0" y="98"/>
                  </a:lnTo>
                  <a:lnTo>
                    <a:pt x="20" y="107"/>
                  </a:lnTo>
                  <a:lnTo>
                    <a:pt x="2" y="117"/>
                  </a:lnTo>
                  <a:lnTo>
                    <a:pt x="25" y="123"/>
                  </a:lnTo>
                  <a:lnTo>
                    <a:pt x="11" y="136"/>
                  </a:lnTo>
                  <a:lnTo>
                    <a:pt x="34" y="138"/>
                  </a:lnTo>
                  <a:lnTo>
                    <a:pt x="24" y="153"/>
                  </a:lnTo>
                  <a:lnTo>
                    <a:pt x="48" y="153"/>
                  </a:lnTo>
                  <a:lnTo>
                    <a:pt x="42" y="168"/>
                  </a:lnTo>
                  <a:lnTo>
                    <a:pt x="65" y="164"/>
                  </a:lnTo>
                  <a:lnTo>
                    <a:pt x="64" y="180"/>
                  </a:lnTo>
                  <a:lnTo>
                    <a:pt x="86" y="173"/>
                  </a:lnTo>
                  <a:lnTo>
                    <a:pt x="89" y="189"/>
                  </a:lnTo>
                  <a:lnTo>
                    <a:pt x="107" y="179"/>
                  </a:lnTo>
                  <a:lnTo>
                    <a:pt x="116" y="195"/>
                  </a:lnTo>
                  <a:lnTo>
                    <a:pt x="132" y="183"/>
                  </a:lnTo>
                  <a:lnTo>
                    <a:pt x="144" y="197"/>
                  </a:lnTo>
                  <a:lnTo>
                    <a:pt x="156" y="183"/>
                  </a:lnTo>
                  <a:lnTo>
                    <a:pt x="172" y="195"/>
                  </a:lnTo>
                  <a:lnTo>
                    <a:pt x="179" y="179"/>
                  </a:lnTo>
                  <a:lnTo>
                    <a:pt x="199" y="189"/>
                  </a:lnTo>
                  <a:lnTo>
                    <a:pt x="202" y="173"/>
                  </a:lnTo>
                  <a:lnTo>
                    <a:pt x="224" y="180"/>
                  </a:lnTo>
                  <a:lnTo>
                    <a:pt x="223" y="164"/>
                  </a:lnTo>
                  <a:lnTo>
                    <a:pt x="246" y="168"/>
                  </a:lnTo>
                  <a:lnTo>
                    <a:pt x="239" y="153"/>
                  </a:lnTo>
                  <a:lnTo>
                    <a:pt x="263" y="153"/>
                  </a:lnTo>
                  <a:lnTo>
                    <a:pt x="253" y="138"/>
                  </a:lnTo>
                  <a:lnTo>
                    <a:pt x="276" y="136"/>
                  </a:lnTo>
                  <a:lnTo>
                    <a:pt x="263" y="123"/>
                  </a:lnTo>
                  <a:lnTo>
                    <a:pt x="285" y="117"/>
                  </a:lnTo>
                  <a:lnTo>
                    <a:pt x="267" y="107"/>
                  </a:lnTo>
                  <a:lnTo>
                    <a:pt x="288" y="98"/>
                  </a:lnTo>
                  <a:close/>
                </a:path>
              </a:pathLst>
            </a:custGeom>
            <a:solidFill>
              <a:srgbClr val="00FF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3430588" y="3490913"/>
              <a:ext cx="261937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Arial" charset="0"/>
                </a:rPr>
                <a:t>IKK</a:t>
              </a: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2982913" y="4070350"/>
              <a:ext cx="190500" cy="338138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3143250" y="4168775"/>
              <a:ext cx="163513" cy="249238"/>
            </a:xfrm>
            <a:prstGeom prst="ellipse">
              <a:avLst/>
            </a:prstGeom>
            <a:solidFill>
              <a:srgbClr val="FF9966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243263" y="3781425"/>
              <a:ext cx="592137" cy="233363"/>
            </a:xfrm>
            <a:custGeom>
              <a:avLst/>
              <a:gdLst>
                <a:gd name="T0" fmla="*/ 0 w 289"/>
                <a:gd name="T1" fmla="*/ 2147483647 h 101"/>
                <a:gd name="T2" fmla="*/ 0 w 289"/>
                <a:gd name="T3" fmla="*/ 2147483647 h 101"/>
                <a:gd name="T4" fmla="*/ 2147483647 w 289"/>
                <a:gd name="T5" fmla="*/ 2147483647 h 101"/>
                <a:gd name="T6" fmla="*/ 2147483647 w 289"/>
                <a:gd name="T7" fmla="*/ 2147483647 h 101"/>
                <a:gd name="T8" fmla="*/ 2147483647 w 289"/>
                <a:gd name="T9" fmla="*/ 2147483647 h 101"/>
                <a:gd name="T10" fmla="*/ 2147483647 w 289"/>
                <a:gd name="T11" fmla="*/ 2147483647 h 101"/>
                <a:gd name="T12" fmla="*/ 2147483647 w 289"/>
                <a:gd name="T13" fmla="*/ 2147483647 h 101"/>
                <a:gd name="T14" fmla="*/ 2147483647 w 289"/>
                <a:gd name="T15" fmla="*/ 2147483647 h 101"/>
                <a:gd name="T16" fmla="*/ 2147483647 w 289"/>
                <a:gd name="T17" fmla="*/ 2147483647 h 101"/>
                <a:gd name="T18" fmla="*/ 2147483647 w 289"/>
                <a:gd name="T19" fmla="*/ 2147483647 h 101"/>
                <a:gd name="T20" fmla="*/ 2147483647 w 289"/>
                <a:gd name="T21" fmla="*/ 2147483647 h 101"/>
                <a:gd name="T22" fmla="*/ 2147483647 w 289"/>
                <a:gd name="T23" fmla="*/ 2147483647 h 101"/>
                <a:gd name="T24" fmla="*/ 2147483647 w 289"/>
                <a:gd name="T25" fmla="*/ 2147483647 h 101"/>
                <a:gd name="T26" fmla="*/ 2147483647 w 289"/>
                <a:gd name="T27" fmla="*/ 2147483647 h 101"/>
                <a:gd name="T28" fmla="*/ 2147483647 w 289"/>
                <a:gd name="T29" fmla="*/ 2147483647 h 101"/>
                <a:gd name="T30" fmla="*/ 2147483647 w 289"/>
                <a:gd name="T31" fmla="*/ 2147483647 h 101"/>
                <a:gd name="T32" fmla="*/ 2147483647 w 289"/>
                <a:gd name="T33" fmla="*/ 2147483647 h 101"/>
                <a:gd name="T34" fmla="*/ 2147483647 w 289"/>
                <a:gd name="T35" fmla="*/ 0 h 101"/>
                <a:gd name="T36" fmla="*/ 2147483647 w 289"/>
                <a:gd name="T37" fmla="*/ 2147483647 h 101"/>
                <a:gd name="T38" fmla="*/ 2147483647 w 289"/>
                <a:gd name="T39" fmla="*/ 2147483647 h 101"/>
                <a:gd name="T40" fmla="*/ 2147483647 w 289"/>
                <a:gd name="T41" fmla="*/ 2147483647 h 101"/>
                <a:gd name="T42" fmla="*/ 2147483647 w 289"/>
                <a:gd name="T43" fmla="*/ 2147483647 h 101"/>
                <a:gd name="T44" fmla="*/ 2147483647 w 289"/>
                <a:gd name="T45" fmla="*/ 2147483647 h 101"/>
                <a:gd name="T46" fmla="*/ 2147483647 w 289"/>
                <a:gd name="T47" fmla="*/ 2147483647 h 101"/>
                <a:gd name="T48" fmla="*/ 2147483647 w 289"/>
                <a:gd name="T49" fmla="*/ 2147483647 h 101"/>
                <a:gd name="T50" fmla="*/ 2147483647 w 289"/>
                <a:gd name="T51" fmla="*/ 2147483647 h 101"/>
                <a:gd name="T52" fmla="*/ 2147483647 w 289"/>
                <a:gd name="T53" fmla="*/ 2147483647 h 101"/>
                <a:gd name="T54" fmla="*/ 2147483647 w 289"/>
                <a:gd name="T55" fmla="*/ 2147483647 h 101"/>
                <a:gd name="T56" fmla="*/ 2147483647 w 289"/>
                <a:gd name="T57" fmla="*/ 2147483647 h 101"/>
                <a:gd name="T58" fmla="*/ 2147483647 w 289"/>
                <a:gd name="T59" fmla="*/ 2147483647 h 101"/>
                <a:gd name="T60" fmla="*/ 2147483647 w 289"/>
                <a:gd name="T61" fmla="*/ 2147483647 h 101"/>
                <a:gd name="T62" fmla="*/ 2147483647 w 289"/>
                <a:gd name="T63" fmla="*/ 2147483647 h 101"/>
                <a:gd name="T64" fmla="*/ 2147483647 w 289"/>
                <a:gd name="T65" fmla="*/ 2147483647 h 101"/>
                <a:gd name="T66" fmla="*/ 2147483647 w 289"/>
                <a:gd name="T67" fmla="*/ 2147483647 h 101"/>
                <a:gd name="T68" fmla="*/ 2147483647 w 289"/>
                <a:gd name="T69" fmla="*/ 2147483647 h 101"/>
                <a:gd name="T70" fmla="*/ 2147483647 w 289"/>
                <a:gd name="T71" fmla="*/ 2147483647 h 101"/>
                <a:gd name="T72" fmla="*/ 2147483647 w 289"/>
                <a:gd name="T73" fmla="*/ 2147483647 h 101"/>
                <a:gd name="T74" fmla="*/ 2147483647 w 289"/>
                <a:gd name="T75" fmla="*/ 2147483647 h 101"/>
                <a:gd name="T76" fmla="*/ 2147483647 w 289"/>
                <a:gd name="T77" fmla="*/ 2147483647 h 101"/>
                <a:gd name="T78" fmla="*/ 2147483647 w 289"/>
                <a:gd name="T79" fmla="*/ 2147483647 h 101"/>
                <a:gd name="T80" fmla="*/ 2147483647 w 289"/>
                <a:gd name="T81" fmla="*/ 2147483647 h 101"/>
                <a:gd name="T82" fmla="*/ 2147483647 w 289"/>
                <a:gd name="T83" fmla="*/ 2147483647 h 101"/>
                <a:gd name="T84" fmla="*/ 2147483647 w 289"/>
                <a:gd name="T85" fmla="*/ 2147483647 h 101"/>
                <a:gd name="T86" fmla="*/ 2147483647 w 289"/>
                <a:gd name="T87" fmla="*/ 2147483647 h 101"/>
                <a:gd name="T88" fmla="*/ 2147483647 w 289"/>
                <a:gd name="T89" fmla="*/ 2147483647 h 101"/>
                <a:gd name="T90" fmla="*/ 2147483647 w 289"/>
                <a:gd name="T91" fmla="*/ 2147483647 h 101"/>
                <a:gd name="T92" fmla="*/ 2147483647 w 289"/>
                <a:gd name="T93" fmla="*/ 2147483647 h 101"/>
                <a:gd name="T94" fmla="*/ 2147483647 w 289"/>
                <a:gd name="T95" fmla="*/ 2147483647 h 101"/>
                <a:gd name="T96" fmla="*/ 2147483647 w 289"/>
                <a:gd name="T97" fmla="*/ 2147483647 h 101"/>
                <a:gd name="T98" fmla="*/ 2147483647 w 289"/>
                <a:gd name="T99" fmla="*/ 2147483647 h 101"/>
                <a:gd name="T100" fmla="*/ 2147483647 w 289"/>
                <a:gd name="T101" fmla="*/ 2147483647 h 101"/>
                <a:gd name="T102" fmla="*/ 2147483647 w 289"/>
                <a:gd name="T103" fmla="*/ 2147483647 h 101"/>
                <a:gd name="T104" fmla="*/ 2147483647 w 289"/>
                <a:gd name="T105" fmla="*/ 2147483647 h 101"/>
                <a:gd name="T106" fmla="*/ 2147483647 w 289"/>
                <a:gd name="T107" fmla="*/ 2147483647 h 101"/>
                <a:gd name="T108" fmla="*/ 2147483647 w 289"/>
                <a:gd name="T109" fmla="*/ 2147483647 h 101"/>
                <a:gd name="T110" fmla="*/ 0 w 289"/>
                <a:gd name="T111" fmla="*/ 2147483647 h 10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89"/>
                <a:gd name="T169" fmla="*/ 0 h 101"/>
                <a:gd name="T170" fmla="*/ 289 w 289"/>
                <a:gd name="T171" fmla="*/ 101 h 101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89" h="101">
                  <a:moveTo>
                    <a:pt x="0" y="101"/>
                  </a:moveTo>
                  <a:lnTo>
                    <a:pt x="0" y="91"/>
                  </a:lnTo>
                  <a:lnTo>
                    <a:pt x="2" y="81"/>
                  </a:lnTo>
                  <a:lnTo>
                    <a:pt x="5" y="72"/>
                  </a:lnTo>
                  <a:lnTo>
                    <a:pt x="8" y="62"/>
                  </a:lnTo>
                  <a:lnTo>
                    <a:pt x="13" y="54"/>
                  </a:lnTo>
                  <a:lnTo>
                    <a:pt x="18" y="45"/>
                  </a:lnTo>
                  <a:lnTo>
                    <a:pt x="25" y="38"/>
                  </a:lnTo>
                  <a:lnTo>
                    <a:pt x="32" y="31"/>
                  </a:lnTo>
                  <a:lnTo>
                    <a:pt x="40" y="24"/>
                  </a:lnTo>
                  <a:lnTo>
                    <a:pt x="49" y="18"/>
                  </a:lnTo>
                  <a:lnTo>
                    <a:pt x="59" y="13"/>
                  </a:lnTo>
                  <a:lnTo>
                    <a:pt x="69" y="9"/>
                  </a:lnTo>
                  <a:lnTo>
                    <a:pt x="79" y="6"/>
                  </a:lnTo>
                  <a:lnTo>
                    <a:pt x="90" y="3"/>
                  </a:lnTo>
                  <a:lnTo>
                    <a:pt x="101" y="2"/>
                  </a:lnTo>
                  <a:lnTo>
                    <a:pt x="113" y="1"/>
                  </a:lnTo>
                  <a:lnTo>
                    <a:pt x="151" y="0"/>
                  </a:lnTo>
                  <a:lnTo>
                    <a:pt x="169" y="2"/>
                  </a:lnTo>
                  <a:lnTo>
                    <a:pt x="186" y="5"/>
                  </a:lnTo>
                  <a:lnTo>
                    <a:pt x="202" y="10"/>
                  </a:lnTo>
                  <a:lnTo>
                    <a:pt x="217" y="18"/>
                  </a:lnTo>
                  <a:lnTo>
                    <a:pt x="231" y="27"/>
                  </a:lnTo>
                  <a:lnTo>
                    <a:pt x="242" y="38"/>
                  </a:lnTo>
                  <a:lnTo>
                    <a:pt x="252" y="50"/>
                  </a:lnTo>
                  <a:lnTo>
                    <a:pt x="256" y="57"/>
                  </a:lnTo>
                  <a:lnTo>
                    <a:pt x="259" y="65"/>
                  </a:lnTo>
                  <a:lnTo>
                    <a:pt x="289" y="65"/>
                  </a:lnTo>
                  <a:lnTo>
                    <a:pt x="247" y="98"/>
                  </a:lnTo>
                  <a:lnTo>
                    <a:pt x="192" y="65"/>
                  </a:lnTo>
                  <a:lnTo>
                    <a:pt x="221" y="65"/>
                  </a:lnTo>
                  <a:lnTo>
                    <a:pt x="215" y="53"/>
                  </a:lnTo>
                  <a:lnTo>
                    <a:pt x="207" y="42"/>
                  </a:lnTo>
                  <a:lnTo>
                    <a:pt x="198" y="32"/>
                  </a:lnTo>
                  <a:lnTo>
                    <a:pt x="187" y="23"/>
                  </a:lnTo>
                  <a:lnTo>
                    <a:pt x="174" y="15"/>
                  </a:lnTo>
                  <a:lnTo>
                    <a:pt x="161" y="9"/>
                  </a:lnTo>
                  <a:lnTo>
                    <a:pt x="147" y="5"/>
                  </a:lnTo>
                  <a:lnTo>
                    <a:pt x="132" y="2"/>
                  </a:lnTo>
                  <a:lnTo>
                    <a:pt x="122" y="3"/>
                  </a:lnTo>
                  <a:lnTo>
                    <a:pt x="112" y="7"/>
                  </a:lnTo>
                  <a:lnTo>
                    <a:pt x="103" y="10"/>
                  </a:lnTo>
                  <a:lnTo>
                    <a:pt x="94" y="14"/>
                  </a:lnTo>
                  <a:lnTo>
                    <a:pt x="78" y="24"/>
                  </a:lnTo>
                  <a:lnTo>
                    <a:pt x="71" y="30"/>
                  </a:lnTo>
                  <a:lnTo>
                    <a:pt x="64" y="36"/>
                  </a:lnTo>
                  <a:lnTo>
                    <a:pt x="59" y="43"/>
                  </a:lnTo>
                  <a:lnTo>
                    <a:pt x="53" y="50"/>
                  </a:lnTo>
                  <a:lnTo>
                    <a:pt x="49" y="58"/>
                  </a:lnTo>
                  <a:lnTo>
                    <a:pt x="45" y="66"/>
                  </a:lnTo>
                  <a:lnTo>
                    <a:pt x="42" y="74"/>
                  </a:lnTo>
                  <a:lnTo>
                    <a:pt x="40" y="83"/>
                  </a:lnTo>
                  <a:lnTo>
                    <a:pt x="38" y="92"/>
                  </a:lnTo>
                  <a:lnTo>
                    <a:pt x="38" y="100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B2B2B2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3538538" y="3778250"/>
              <a:ext cx="38100" cy="12700"/>
            </a:xfrm>
            <a:custGeom>
              <a:avLst/>
              <a:gdLst>
                <a:gd name="T0" fmla="*/ 0 w 19"/>
                <a:gd name="T1" fmla="*/ 0 h 6"/>
                <a:gd name="T2" fmla="*/ 0 w 19"/>
                <a:gd name="T3" fmla="*/ 2147483647 h 6"/>
                <a:gd name="T4" fmla="*/ 2147483647 w 19"/>
                <a:gd name="T5" fmla="*/ 2147483647 h 6"/>
                <a:gd name="T6" fmla="*/ 2147483647 w 19"/>
                <a:gd name="T7" fmla="*/ 2147483647 h 6"/>
                <a:gd name="T8" fmla="*/ 2147483647 w 19"/>
                <a:gd name="T9" fmla="*/ 2147483647 h 6"/>
                <a:gd name="T10" fmla="*/ 2147483647 w 19"/>
                <a:gd name="T11" fmla="*/ 0 h 6"/>
                <a:gd name="T12" fmla="*/ 0 w 19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6"/>
                <a:gd name="T23" fmla="*/ 19 w 19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6">
                  <a:moveTo>
                    <a:pt x="0" y="0"/>
                  </a:moveTo>
                  <a:lnTo>
                    <a:pt x="0" y="5"/>
                  </a:lnTo>
                  <a:lnTo>
                    <a:pt x="9" y="5"/>
                  </a:lnTo>
                  <a:lnTo>
                    <a:pt x="19" y="6"/>
                  </a:lnTo>
                  <a:lnTo>
                    <a:pt x="19" y="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870325" y="4033838"/>
              <a:ext cx="98425" cy="84137"/>
            </a:xfrm>
            <a:custGeom>
              <a:avLst/>
              <a:gdLst>
                <a:gd name="T0" fmla="*/ 0 w 48"/>
                <a:gd name="T1" fmla="*/ 0 h 37"/>
                <a:gd name="T2" fmla="*/ 2147483647 w 48"/>
                <a:gd name="T3" fmla="*/ 2147483647 h 37"/>
                <a:gd name="T4" fmla="*/ 2147483647 w 48"/>
                <a:gd name="T5" fmla="*/ 2147483647 h 37"/>
                <a:gd name="T6" fmla="*/ 2147483647 w 48"/>
                <a:gd name="T7" fmla="*/ 0 h 37"/>
                <a:gd name="T8" fmla="*/ 0 w 48"/>
                <a:gd name="T9" fmla="*/ 0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37"/>
                <a:gd name="T17" fmla="*/ 48 w 48"/>
                <a:gd name="T18" fmla="*/ 37 h 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37">
                  <a:moveTo>
                    <a:pt x="0" y="0"/>
                  </a:moveTo>
                  <a:lnTo>
                    <a:pt x="12" y="37"/>
                  </a:lnTo>
                  <a:lnTo>
                    <a:pt x="36" y="37"/>
                  </a:lnTo>
                  <a:lnTo>
                    <a:pt x="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3976688" y="4035425"/>
              <a:ext cx="127000" cy="127000"/>
            </a:xfrm>
            <a:custGeom>
              <a:avLst/>
              <a:gdLst>
                <a:gd name="T0" fmla="*/ 2147483647 w 62"/>
                <a:gd name="T1" fmla="*/ 0 h 55"/>
                <a:gd name="T2" fmla="*/ 0 w 62"/>
                <a:gd name="T3" fmla="*/ 2147483647 h 55"/>
                <a:gd name="T4" fmla="*/ 0 w 62"/>
                <a:gd name="T5" fmla="*/ 2147483647 h 55"/>
                <a:gd name="T6" fmla="*/ 2147483647 w 62"/>
                <a:gd name="T7" fmla="*/ 2147483647 h 55"/>
                <a:gd name="T8" fmla="*/ 2147483647 w 62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"/>
                <a:gd name="T16" fmla="*/ 0 h 55"/>
                <a:gd name="T17" fmla="*/ 62 w 62"/>
                <a:gd name="T18" fmla="*/ 55 h 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" h="55">
                  <a:moveTo>
                    <a:pt x="46" y="0"/>
                  </a:moveTo>
                  <a:lnTo>
                    <a:pt x="0" y="55"/>
                  </a:lnTo>
                  <a:lnTo>
                    <a:pt x="62" y="19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CC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2959100" y="4024313"/>
              <a:ext cx="361950" cy="185737"/>
            </a:xfrm>
            <a:prstGeom prst="ellipse">
              <a:avLst/>
            </a:prstGeom>
            <a:solidFill>
              <a:srgbClr val="FFCC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3657600" y="4065588"/>
              <a:ext cx="184150" cy="333375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3798888" y="4162425"/>
              <a:ext cx="157162" cy="246063"/>
            </a:xfrm>
            <a:prstGeom prst="ellipse">
              <a:avLst/>
            </a:prstGeom>
            <a:solidFill>
              <a:srgbClr val="FF9966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3255963" y="4851400"/>
              <a:ext cx="373062" cy="604838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auto">
            <a:xfrm>
              <a:off x="3565525" y="4964113"/>
              <a:ext cx="363538" cy="492125"/>
            </a:xfrm>
            <a:prstGeom prst="ellipse">
              <a:avLst/>
            </a:prstGeom>
            <a:solidFill>
              <a:srgbClr val="FF9966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3355975" y="5118100"/>
              <a:ext cx="447675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Arial" charset="0"/>
                </a:rPr>
                <a:t>NF-</a:t>
              </a:r>
              <a:r>
                <a:rPr lang="en-US" sz="1200" b="1" smtClean="0">
                  <a:solidFill>
                    <a:srgbClr val="000000"/>
                  </a:solidFill>
                  <a:latin typeface="Symbol" charset="0"/>
                  <a:ea typeface="ＭＳ Ｐゴシック" charset="0"/>
                  <a:cs typeface="Arial" charset="0"/>
                  <a:sym typeface="Symbol" charset="0"/>
                </a:rPr>
                <a:t>k</a:t>
              </a:r>
              <a:r>
                <a:rPr lang="en-US" sz="1200" b="1" smtClean="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Arial" charset="0"/>
                </a:rPr>
                <a:t>B</a:t>
              </a: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3643313" y="4481513"/>
              <a:ext cx="100012" cy="215900"/>
            </a:xfrm>
            <a:custGeom>
              <a:avLst/>
              <a:gdLst>
                <a:gd name="T0" fmla="*/ 2147483647 w 49"/>
                <a:gd name="T1" fmla="*/ 2147483647 h 94"/>
                <a:gd name="T2" fmla="*/ 2147483647 w 49"/>
                <a:gd name="T3" fmla="*/ 0 h 94"/>
                <a:gd name="T4" fmla="*/ 0 w 49"/>
                <a:gd name="T5" fmla="*/ 2147483647 h 94"/>
                <a:gd name="T6" fmla="*/ 2147483647 w 49"/>
                <a:gd name="T7" fmla="*/ 2147483647 h 94"/>
                <a:gd name="T8" fmla="*/ 2147483647 w 49"/>
                <a:gd name="T9" fmla="*/ 2147483647 h 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94"/>
                <a:gd name="T17" fmla="*/ 49 w 49"/>
                <a:gd name="T18" fmla="*/ 94 h 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94">
                  <a:moveTo>
                    <a:pt x="49" y="5"/>
                  </a:moveTo>
                  <a:lnTo>
                    <a:pt x="35" y="0"/>
                  </a:lnTo>
                  <a:lnTo>
                    <a:pt x="0" y="88"/>
                  </a:lnTo>
                  <a:lnTo>
                    <a:pt x="14" y="94"/>
                  </a:lnTo>
                  <a:lnTo>
                    <a:pt x="49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3594100" y="4659313"/>
              <a:ext cx="128588" cy="174625"/>
            </a:xfrm>
            <a:custGeom>
              <a:avLst/>
              <a:gdLst>
                <a:gd name="T0" fmla="*/ 0 w 63"/>
                <a:gd name="T1" fmla="*/ 0 h 76"/>
                <a:gd name="T2" fmla="*/ 2147483647 w 63"/>
                <a:gd name="T3" fmla="*/ 2147483647 h 76"/>
                <a:gd name="T4" fmla="*/ 2147483647 w 63"/>
                <a:gd name="T5" fmla="*/ 2147483647 h 76"/>
                <a:gd name="T6" fmla="*/ 0 w 63"/>
                <a:gd name="T7" fmla="*/ 0 h 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"/>
                <a:gd name="T13" fmla="*/ 0 h 76"/>
                <a:gd name="T14" fmla="*/ 63 w 63"/>
                <a:gd name="T15" fmla="*/ 76 h 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" h="76">
                  <a:moveTo>
                    <a:pt x="0" y="0"/>
                  </a:moveTo>
                  <a:lnTo>
                    <a:pt x="7" y="76"/>
                  </a:lnTo>
                  <a:lnTo>
                    <a:pt x="63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3352800" y="4525963"/>
              <a:ext cx="144463" cy="244475"/>
            </a:xfrm>
            <a:custGeom>
              <a:avLst/>
              <a:gdLst>
                <a:gd name="T0" fmla="*/ 2147483647 w 70"/>
                <a:gd name="T1" fmla="*/ 2147483647 h 106"/>
                <a:gd name="T2" fmla="*/ 2147483647 w 70"/>
                <a:gd name="T3" fmla="*/ 2147483647 h 106"/>
                <a:gd name="T4" fmla="*/ 2147483647 w 70"/>
                <a:gd name="T5" fmla="*/ 0 h 106"/>
                <a:gd name="T6" fmla="*/ 0 w 70"/>
                <a:gd name="T7" fmla="*/ 2147483647 h 106"/>
                <a:gd name="T8" fmla="*/ 2147483647 w 70"/>
                <a:gd name="T9" fmla="*/ 2147483647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"/>
                <a:gd name="T16" fmla="*/ 0 h 106"/>
                <a:gd name="T17" fmla="*/ 70 w 70"/>
                <a:gd name="T18" fmla="*/ 106 h 1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" h="106">
                  <a:moveTo>
                    <a:pt x="61" y="106"/>
                  </a:moveTo>
                  <a:lnTo>
                    <a:pt x="70" y="101"/>
                  </a:lnTo>
                  <a:lnTo>
                    <a:pt x="9" y="0"/>
                  </a:lnTo>
                  <a:lnTo>
                    <a:pt x="0" y="6"/>
                  </a:lnTo>
                  <a:lnTo>
                    <a:pt x="61" y="1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3302000" y="4419600"/>
              <a:ext cx="112713" cy="147638"/>
            </a:xfrm>
            <a:custGeom>
              <a:avLst/>
              <a:gdLst>
                <a:gd name="T0" fmla="*/ 2147483647 w 55"/>
                <a:gd name="T1" fmla="*/ 2147483647 h 64"/>
                <a:gd name="T2" fmla="*/ 0 w 55"/>
                <a:gd name="T3" fmla="*/ 0 h 64"/>
                <a:gd name="T4" fmla="*/ 2147483647 w 55"/>
                <a:gd name="T5" fmla="*/ 2147483647 h 64"/>
                <a:gd name="T6" fmla="*/ 2147483647 w 55"/>
                <a:gd name="T7" fmla="*/ 2147483647 h 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"/>
                <a:gd name="T13" fmla="*/ 0 h 64"/>
                <a:gd name="T14" fmla="*/ 55 w 55"/>
                <a:gd name="T15" fmla="*/ 64 h 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" h="64">
                  <a:moveTo>
                    <a:pt x="55" y="34"/>
                  </a:moveTo>
                  <a:lnTo>
                    <a:pt x="0" y="0"/>
                  </a:lnTo>
                  <a:lnTo>
                    <a:pt x="5" y="64"/>
                  </a:lnTo>
                  <a:lnTo>
                    <a:pt x="55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3151188" y="4641850"/>
              <a:ext cx="130175" cy="185738"/>
            </a:xfrm>
            <a:custGeom>
              <a:avLst/>
              <a:gdLst>
                <a:gd name="T0" fmla="*/ 2147483647 w 64"/>
                <a:gd name="T1" fmla="*/ 2147483647 h 81"/>
                <a:gd name="T2" fmla="*/ 2147483647 w 64"/>
                <a:gd name="T3" fmla="*/ 2147483647 h 81"/>
                <a:gd name="T4" fmla="*/ 2147483647 w 64"/>
                <a:gd name="T5" fmla="*/ 0 h 81"/>
                <a:gd name="T6" fmla="*/ 0 w 64"/>
                <a:gd name="T7" fmla="*/ 2147483647 h 81"/>
                <a:gd name="T8" fmla="*/ 2147483647 w 64"/>
                <a:gd name="T9" fmla="*/ 2147483647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81"/>
                <a:gd name="T17" fmla="*/ 64 w 64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81">
                  <a:moveTo>
                    <a:pt x="56" y="81"/>
                  </a:moveTo>
                  <a:lnTo>
                    <a:pt x="64" y="74"/>
                  </a:lnTo>
                  <a:lnTo>
                    <a:pt x="9" y="0"/>
                  </a:lnTo>
                  <a:lnTo>
                    <a:pt x="0" y="6"/>
                  </a:lnTo>
                  <a:lnTo>
                    <a:pt x="56" y="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3224213" y="4776788"/>
              <a:ext cx="120650" cy="147637"/>
            </a:xfrm>
            <a:custGeom>
              <a:avLst/>
              <a:gdLst>
                <a:gd name="T0" fmla="*/ 0 w 59"/>
                <a:gd name="T1" fmla="*/ 2147483647 h 64"/>
                <a:gd name="T2" fmla="*/ 2147483647 w 59"/>
                <a:gd name="T3" fmla="*/ 2147483647 h 64"/>
                <a:gd name="T4" fmla="*/ 2147483647 w 59"/>
                <a:gd name="T5" fmla="*/ 0 h 64"/>
                <a:gd name="T6" fmla="*/ 0 w 59"/>
                <a:gd name="T7" fmla="*/ 2147483647 h 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64"/>
                <a:gd name="T14" fmla="*/ 59 w 59"/>
                <a:gd name="T15" fmla="*/ 64 h 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64">
                  <a:moveTo>
                    <a:pt x="0" y="35"/>
                  </a:moveTo>
                  <a:lnTo>
                    <a:pt x="59" y="64"/>
                  </a:lnTo>
                  <a:lnTo>
                    <a:pt x="47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8" name="Oval 25"/>
            <p:cNvSpPr>
              <a:spLocks noChangeArrowheads="1"/>
            </p:cNvSpPr>
            <p:nvPr/>
          </p:nvSpPr>
          <p:spPr bwMode="auto">
            <a:xfrm>
              <a:off x="2978150" y="4481513"/>
              <a:ext cx="273050" cy="188912"/>
            </a:xfrm>
            <a:prstGeom prst="ellipse">
              <a:avLst/>
            </a:prstGeom>
            <a:solidFill>
              <a:srgbClr val="FFCC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 rot="19742174">
              <a:off x="3954463" y="3906838"/>
              <a:ext cx="96837" cy="127000"/>
            </a:xfrm>
            <a:custGeom>
              <a:avLst/>
              <a:gdLst>
                <a:gd name="T0" fmla="*/ 0 w 48"/>
                <a:gd name="T1" fmla="*/ 0 h 37"/>
                <a:gd name="T2" fmla="*/ 2147483647 w 48"/>
                <a:gd name="T3" fmla="*/ 2147483647 h 37"/>
                <a:gd name="T4" fmla="*/ 2147483647 w 48"/>
                <a:gd name="T5" fmla="*/ 2147483647 h 37"/>
                <a:gd name="T6" fmla="*/ 2147483647 w 48"/>
                <a:gd name="T7" fmla="*/ 0 h 37"/>
                <a:gd name="T8" fmla="*/ 0 w 48"/>
                <a:gd name="T9" fmla="*/ 0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37"/>
                <a:gd name="T17" fmla="*/ 48 w 48"/>
                <a:gd name="T18" fmla="*/ 37 h 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37">
                  <a:moveTo>
                    <a:pt x="0" y="0"/>
                  </a:moveTo>
                  <a:lnTo>
                    <a:pt x="12" y="37"/>
                  </a:lnTo>
                  <a:lnTo>
                    <a:pt x="36" y="37"/>
                  </a:lnTo>
                  <a:lnTo>
                    <a:pt x="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5472113" y="4965700"/>
              <a:ext cx="492125" cy="493713"/>
            </a:xfrm>
            <a:prstGeom prst="ellipse">
              <a:avLst/>
            </a:prstGeom>
            <a:solidFill>
              <a:srgbClr val="BBE0E3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5457825" y="5081588"/>
              <a:ext cx="5143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IRF3</a:t>
              </a: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4570413" y="1604963"/>
              <a:ext cx="414337" cy="198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 b="1" smtClean="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Arial" charset="0"/>
                </a:rPr>
                <a:t>TLR3</a:t>
              </a: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3662363" y="1617663"/>
              <a:ext cx="414337" cy="198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 b="1" smtClean="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Arial" charset="0"/>
                </a:rPr>
                <a:t>TLR4</a:t>
              </a: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4678363" y="1408113"/>
              <a:ext cx="222250" cy="147637"/>
            </a:xfrm>
            <a:custGeom>
              <a:avLst/>
              <a:gdLst>
                <a:gd name="T0" fmla="*/ 0 w 108"/>
                <a:gd name="T1" fmla="*/ 2147483647 h 64"/>
                <a:gd name="T2" fmla="*/ 2147483647 w 108"/>
                <a:gd name="T3" fmla="*/ 2147483647 h 64"/>
                <a:gd name="T4" fmla="*/ 2147483647 w 108"/>
                <a:gd name="T5" fmla="*/ 0 h 64"/>
                <a:gd name="T6" fmla="*/ 2147483647 w 108"/>
                <a:gd name="T7" fmla="*/ 0 h 64"/>
                <a:gd name="T8" fmla="*/ 2147483647 w 108"/>
                <a:gd name="T9" fmla="*/ 2147483647 h 64"/>
                <a:gd name="T10" fmla="*/ 2147483647 w 108"/>
                <a:gd name="T11" fmla="*/ 2147483647 h 64"/>
                <a:gd name="T12" fmla="*/ 2147483647 w 108"/>
                <a:gd name="T13" fmla="*/ 2147483647 h 64"/>
                <a:gd name="T14" fmla="*/ 0 w 108"/>
                <a:gd name="T15" fmla="*/ 2147483647 h 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8"/>
                <a:gd name="T25" fmla="*/ 0 h 64"/>
                <a:gd name="T26" fmla="*/ 108 w 108"/>
                <a:gd name="T27" fmla="*/ 64 h 6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8" h="64">
                  <a:moveTo>
                    <a:pt x="0" y="36"/>
                  </a:moveTo>
                  <a:lnTo>
                    <a:pt x="17" y="36"/>
                  </a:lnTo>
                  <a:lnTo>
                    <a:pt x="17" y="0"/>
                  </a:lnTo>
                  <a:lnTo>
                    <a:pt x="91" y="0"/>
                  </a:lnTo>
                  <a:lnTo>
                    <a:pt x="91" y="36"/>
                  </a:lnTo>
                  <a:lnTo>
                    <a:pt x="108" y="36"/>
                  </a:lnTo>
                  <a:lnTo>
                    <a:pt x="54" y="64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3789363" y="1371600"/>
              <a:ext cx="222250" cy="147638"/>
            </a:xfrm>
            <a:custGeom>
              <a:avLst/>
              <a:gdLst>
                <a:gd name="T0" fmla="*/ 0 w 108"/>
                <a:gd name="T1" fmla="*/ 2147483647 h 64"/>
                <a:gd name="T2" fmla="*/ 2147483647 w 108"/>
                <a:gd name="T3" fmla="*/ 2147483647 h 64"/>
                <a:gd name="T4" fmla="*/ 2147483647 w 108"/>
                <a:gd name="T5" fmla="*/ 0 h 64"/>
                <a:gd name="T6" fmla="*/ 2147483647 w 108"/>
                <a:gd name="T7" fmla="*/ 0 h 64"/>
                <a:gd name="T8" fmla="*/ 2147483647 w 108"/>
                <a:gd name="T9" fmla="*/ 2147483647 h 64"/>
                <a:gd name="T10" fmla="*/ 2147483647 w 108"/>
                <a:gd name="T11" fmla="*/ 2147483647 h 64"/>
                <a:gd name="T12" fmla="*/ 2147483647 w 108"/>
                <a:gd name="T13" fmla="*/ 2147483647 h 64"/>
                <a:gd name="T14" fmla="*/ 0 w 108"/>
                <a:gd name="T15" fmla="*/ 2147483647 h 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8"/>
                <a:gd name="T25" fmla="*/ 0 h 64"/>
                <a:gd name="T26" fmla="*/ 108 w 108"/>
                <a:gd name="T27" fmla="*/ 64 h 6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8" h="64">
                  <a:moveTo>
                    <a:pt x="0" y="36"/>
                  </a:moveTo>
                  <a:lnTo>
                    <a:pt x="17" y="36"/>
                  </a:lnTo>
                  <a:lnTo>
                    <a:pt x="17" y="0"/>
                  </a:lnTo>
                  <a:lnTo>
                    <a:pt x="91" y="0"/>
                  </a:lnTo>
                  <a:lnTo>
                    <a:pt x="91" y="36"/>
                  </a:lnTo>
                  <a:lnTo>
                    <a:pt x="108" y="36"/>
                  </a:lnTo>
                  <a:lnTo>
                    <a:pt x="54" y="64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7" name="Oval 35"/>
            <p:cNvSpPr>
              <a:spLocks noChangeArrowheads="1"/>
            </p:cNvSpPr>
            <p:nvPr/>
          </p:nvSpPr>
          <p:spPr bwMode="auto">
            <a:xfrm>
              <a:off x="3206750" y="2482850"/>
              <a:ext cx="687388" cy="331788"/>
            </a:xfrm>
            <a:prstGeom prst="ellipse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MyD88</a:t>
              </a: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4465638" y="2513013"/>
              <a:ext cx="688975" cy="331787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TRIF</a:t>
              </a:r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>
              <a:off x="4984750" y="2855913"/>
              <a:ext cx="577850" cy="4365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>
              <a:off x="3559175" y="2814638"/>
              <a:ext cx="4763" cy="5207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4262438" y="981075"/>
              <a:ext cx="95408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 b="1" dirty="0" err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dsRNA</a:t>
              </a:r>
              <a:endParaRPr lang="en-US" sz="1800" b="1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3484563" y="925513"/>
              <a:ext cx="782637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LPS</a:t>
              </a:r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 flipH="1" flipV="1">
              <a:off x="2301875" y="6483350"/>
              <a:ext cx="1127125" cy="95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>
              <a:off x="2611438" y="6267450"/>
              <a:ext cx="0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 flipH="1">
              <a:off x="2286000" y="6273800"/>
              <a:ext cx="3317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 flipH="1">
              <a:off x="3811588" y="2835275"/>
              <a:ext cx="690562" cy="51911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2778125" y="6573838"/>
              <a:ext cx="377825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00"/>
                  </a:solidFill>
                  <a:latin typeface="Symbol" charset="0"/>
                  <a:ea typeface="ＭＳ Ｐゴシック" charset="0"/>
                  <a:cs typeface="Arial" charset="0"/>
                </a:rPr>
                <a:t>k</a:t>
              </a:r>
              <a:r>
                <a:rPr lang="en-US" sz="12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53" name="Line 53"/>
            <p:cNvSpPr>
              <a:spLocks noChangeShapeType="1"/>
            </p:cNvSpPr>
            <p:nvPr/>
          </p:nvSpPr>
          <p:spPr bwMode="auto">
            <a:xfrm flipH="1">
              <a:off x="3573463" y="1862138"/>
              <a:ext cx="295275" cy="54133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4" name="Line 54"/>
            <p:cNvSpPr>
              <a:spLocks noChangeShapeType="1"/>
            </p:cNvSpPr>
            <p:nvPr/>
          </p:nvSpPr>
          <p:spPr bwMode="auto">
            <a:xfrm>
              <a:off x="3962400" y="1844675"/>
              <a:ext cx="754063" cy="57626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5" name="Line 55"/>
            <p:cNvSpPr>
              <a:spLocks noChangeShapeType="1"/>
            </p:cNvSpPr>
            <p:nvPr/>
          </p:nvSpPr>
          <p:spPr bwMode="auto">
            <a:xfrm>
              <a:off x="4800600" y="1852613"/>
              <a:ext cx="1588" cy="55721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3" name="Rectangle 65"/>
            <p:cNvSpPr>
              <a:spLocks noChangeArrowheads="1"/>
            </p:cNvSpPr>
            <p:nvPr/>
          </p:nvSpPr>
          <p:spPr bwMode="auto">
            <a:xfrm>
              <a:off x="1828800" y="1604963"/>
              <a:ext cx="441325" cy="198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 b="1" dirty="0" smtClean="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Arial" charset="0"/>
                </a:rPr>
                <a:t>TNFR</a:t>
              </a:r>
              <a:endParaRPr lang="en-US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4" name="Freeform 66"/>
            <p:cNvSpPr>
              <a:spLocks/>
            </p:cNvSpPr>
            <p:nvPr/>
          </p:nvSpPr>
          <p:spPr bwMode="auto">
            <a:xfrm>
              <a:off x="1981200" y="1387475"/>
              <a:ext cx="222250" cy="147638"/>
            </a:xfrm>
            <a:custGeom>
              <a:avLst/>
              <a:gdLst>
                <a:gd name="T0" fmla="*/ 0 w 108"/>
                <a:gd name="T1" fmla="*/ 2147483647 h 64"/>
                <a:gd name="T2" fmla="*/ 2147483647 w 108"/>
                <a:gd name="T3" fmla="*/ 2147483647 h 64"/>
                <a:gd name="T4" fmla="*/ 2147483647 w 108"/>
                <a:gd name="T5" fmla="*/ 0 h 64"/>
                <a:gd name="T6" fmla="*/ 2147483647 w 108"/>
                <a:gd name="T7" fmla="*/ 0 h 64"/>
                <a:gd name="T8" fmla="*/ 2147483647 w 108"/>
                <a:gd name="T9" fmla="*/ 2147483647 h 64"/>
                <a:gd name="T10" fmla="*/ 2147483647 w 108"/>
                <a:gd name="T11" fmla="*/ 2147483647 h 64"/>
                <a:gd name="T12" fmla="*/ 2147483647 w 108"/>
                <a:gd name="T13" fmla="*/ 2147483647 h 64"/>
                <a:gd name="T14" fmla="*/ 0 w 108"/>
                <a:gd name="T15" fmla="*/ 2147483647 h 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8"/>
                <a:gd name="T25" fmla="*/ 0 h 64"/>
                <a:gd name="T26" fmla="*/ 108 w 108"/>
                <a:gd name="T27" fmla="*/ 64 h 6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8" h="64">
                  <a:moveTo>
                    <a:pt x="0" y="36"/>
                  </a:moveTo>
                  <a:lnTo>
                    <a:pt x="17" y="36"/>
                  </a:lnTo>
                  <a:lnTo>
                    <a:pt x="17" y="0"/>
                  </a:lnTo>
                  <a:lnTo>
                    <a:pt x="91" y="0"/>
                  </a:lnTo>
                  <a:lnTo>
                    <a:pt x="91" y="36"/>
                  </a:lnTo>
                  <a:lnTo>
                    <a:pt x="108" y="36"/>
                  </a:lnTo>
                  <a:lnTo>
                    <a:pt x="54" y="64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5" name="Rectangle 67"/>
            <p:cNvSpPr>
              <a:spLocks noChangeArrowheads="1"/>
            </p:cNvSpPr>
            <p:nvPr/>
          </p:nvSpPr>
          <p:spPr bwMode="auto">
            <a:xfrm>
              <a:off x="1785938" y="981075"/>
              <a:ext cx="63341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 b="1" dirty="0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TNF</a:t>
              </a:r>
            </a:p>
          </p:txBody>
        </p:sp>
        <p:sp>
          <p:nvSpPr>
            <p:cNvPr id="66" name="Rectangle 68"/>
            <p:cNvSpPr>
              <a:spLocks noChangeArrowheads="1"/>
            </p:cNvSpPr>
            <p:nvPr/>
          </p:nvSpPr>
          <p:spPr bwMode="auto">
            <a:xfrm>
              <a:off x="2773363" y="6369050"/>
              <a:ext cx="492125" cy="220663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7" name="Line 69"/>
            <p:cNvSpPr>
              <a:spLocks noChangeShapeType="1"/>
            </p:cNvSpPr>
            <p:nvPr/>
          </p:nvSpPr>
          <p:spPr bwMode="auto">
            <a:xfrm flipH="1" flipV="1">
              <a:off x="4889500" y="6492875"/>
              <a:ext cx="1538288" cy="95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8" name="Rectangle 70"/>
            <p:cNvSpPr>
              <a:spLocks noChangeArrowheads="1"/>
            </p:cNvSpPr>
            <p:nvPr/>
          </p:nvSpPr>
          <p:spPr bwMode="auto">
            <a:xfrm>
              <a:off x="5703888" y="6384925"/>
              <a:ext cx="492125" cy="220663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9" name="Rectangle 71"/>
            <p:cNvSpPr>
              <a:spLocks noChangeArrowheads="1"/>
            </p:cNvSpPr>
            <p:nvPr/>
          </p:nvSpPr>
          <p:spPr bwMode="auto">
            <a:xfrm>
              <a:off x="5021263" y="6583363"/>
              <a:ext cx="377825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00"/>
                  </a:solidFill>
                  <a:latin typeface="Symbol" charset="0"/>
                  <a:ea typeface="ＭＳ Ｐゴシック" charset="0"/>
                  <a:cs typeface="Arial" charset="0"/>
                </a:rPr>
                <a:t>k</a:t>
              </a:r>
              <a:r>
                <a:rPr lang="en-US" sz="12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70" name="Rectangle 72"/>
            <p:cNvSpPr>
              <a:spLocks noChangeArrowheads="1"/>
            </p:cNvSpPr>
            <p:nvPr/>
          </p:nvSpPr>
          <p:spPr bwMode="auto">
            <a:xfrm>
              <a:off x="5697538" y="6578600"/>
              <a:ext cx="53975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ISRE</a:t>
              </a:r>
            </a:p>
          </p:txBody>
        </p:sp>
        <p:sp>
          <p:nvSpPr>
            <p:cNvPr id="71" name="Rectangle 73"/>
            <p:cNvSpPr>
              <a:spLocks noChangeArrowheads="1"/>
            </p:cNvSpPr>
            <p:nvPr/>
          </p:nvSpPr>
          <p:spPr bwMode="auto">
            <a:xfrm>
              <a:off x="5016500" y="6378575"/>
              <a:ext cx="492125" cy="220663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2" name="Rectangle 74"/>
            <p:cNvSpPr>
              <a:spLocks noChangeArrowheads="1"/>
            </p:cNvSpPr>
            <p:nvPr/>
          </p:nvSpPr>
          <p:spPr bwMode="auto">
            <a:xfrm>
              <a:off x="1981200" y="5943600"/>
              <a:ext cx="52863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TNF</a:t>
              </a:r>
            </a:p>
          </p:txBody>
        </p:sp>
        <p:sp>
          <p:nvSpPr>
            <p:cNvPr id="73" name="Line 75"/>
            <p:cNvSpPr>
              <a:spLocks noChangeShapeType="1"/>
            </p:cNvSpPr>
            <p:nvPr/>
          </p:nvSpPr>
          <p:spPr bwMode="auto">
            <a:xfrm>
              <a:off x="2438400" y="3140075"/>
              <a:ext cx="812800" cy="30003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4" name="Freeform 76"/>
            <p:cNvSpPr>
              <a:spLocks/>
            </p:cNvSpPr>
            <p:nvPr/>
          </p:nvSpPr>
          <p:spPr bwMode="auto">
            <a:xfrm rot="21168670">
              <a:off x="1063625" y="603250"/>
              <a:ext cx="1192213" cy="5422900"/>
            </a:xfrm>
            <a:custGeom>
              <a:avLst/>
              <a:gdLst>
                <a:gd name="T0" fmla="*/ 2147483647 w 824"/>
                <a:gd name="T1" fmla="*/ 2147483647 h 3408"/>
                <a:gd name="T2" fmla="*/ 2147483647 w 824"/>
                <a:gd name="T3" fmla="*/ 2147483647 h 3408"/>
                <a:gd name="T4" fmla="*/ 2147483647 w 824"/>
                <a:gd name="T5" fmla="*/ 2147483647 h 3408"/>
                <a:gd name="T6" fmla="*/ 2147483647 w 824"/>
                <a:gd name="T7" fmla="*/ 2147483647 h 34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4"/>
                <a:gd name="T13" fmla="*/ 0 h 3408"/>
                <a:gd name="T14" fmla="*/ 824 w 824"/>
                <a:gd name="T15" fmla="*/ 3408 h 34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4" h="3408">
                  <a:moveTo>
                    <a:pt x="440" y="3408"/>
                  </a:moveTo>
                  <a:cubicBezTo>
                    <a:pt x="228" y="2832"/>
                    <a:pt x="16" y="2256"/>
                    <a:pt x="8" y="1728"/>
                  </a:cubicBezTo>
                  <a:cubicBezTo>
                    <a:pt x="0" y="1200"/>
                    <a:pt x="256" y="480"/>
                    <a:pt x="392" y="240"/>
                  </a:cubicBezTo>
                  <a:cubicBezTo>
                    <a:pt x="528" y="0"/>
                    <a:pt x="676" y="144"/>
                    <a:pt x="824" y="288"/>
                  </a:cubicBez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88" name="Rectangle 92"/>
            <p:cNvSpPr>
              <a:spLocks noChangeArrowheads="1"/>
            </p:cNvSpPr>
            <p:nvPr/>
          </p:nvSpPr>
          <p:spPr bwMode="auto">
            <a:xfrm>
              <a:off x="1524000" y="2225675"/>
              <a:ext cx="1020763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Werner et al 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G&amp;D 2008</a:t>
              </a:r>
            </a:p>
          </p:txBody>
        </p:sp>
        <p:sp>
          <p:nvSpPr>
            <p:cNvPr id="89" name="Line 94"/>
            <p:cNvSpPr>
              <a:spLocks noChangeShapeType="1"/>
            </p:cNvSpPr>
            <p:nvPr/>
          </p:nvSpPr>
          <p:spPr bwMode="auto">
            <a:xfrm>
              <a:off x="5721350" y="5502275"/>
              <a:ext cx="285751" cy="8223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1" name="Line 97"/>
            <p:cNvSpPr>
              <a:spLocks noChangeShapeType="1"/>
            </p:cNvSpPr>
            <p:nvPr/>
          </p:nvSpPr>
          <p:spPr bwMode="auto">
            <a:xfrm>
              <a:off x="3810000" y="5502275"/>
              <a:ext cx="1344613" cy="7381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2" name="Line 98"/>
            <p:cNvSpPr>
              <a:spLocks noChangeShapeType="1"/>
            </p:cNvSpPr>
            <p:nvPr/>
          </p:nvSpPr>
          <p:spPr bwMode="auto">
            <a:xfrm flipH="1">
              <a:off x="3124200" y="5502275"/>
              <a:ext cx="304800" cy="7620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3" name="Freeform 104"/>
            <p:cNvSpPr>
              <a:spLocks/>
            </p:cNvSpPr>
            <p:nvPr/>
          </p:nvSpPr>
          <p:spPr bwMode="auto">
            <a:xfrm>
              <a:off x="5402263" y="3357563"/>
              <a:ext cx="588962" cy="454025"/>
            </a:xfrm>
            <a:custGeom>
              <a:avLst/>
              <a:gdLst>
                <a:gd name="T0" fmla="*/ 2147483647 w 288"/>
                <a:gd name="T1" fmla="*/ 2147483647 h 197"/>
                <a:gd name="T2" fmla="*/ 2147483647 w 288"/>
                <a:gd name="T3" fmla="*/ 2147483647 h 197"/>
                <a:gd name="T4" fmla="*/ 2147483647 w 288"/>
                <a:gd name="T5" fmla="*/ 2147483647 h 197"/>
                <a:gd name="T6" fmla="*/ 2147483647 w 288"/>
                <a:gd name="T7" fmla="*/ 2147483647 h 197"/>
                <a:gd name="T8" fmla="*/ 2147483647 w 288"/>
                <a:gd name="T9" fmla="*/ 2147483647 h 197"/>
                <a:gd name="T10" fmla="*/ 2147483647 w 288"/>
                <a:gd name="T11" fmla="*/ 2147483647 h 197"/>
                <a:gd name="T12" fmla="*/ 2147483647 w 288"/>
                <a:gd name="T13" fmla="*/ 2147483647 h 197"/>
                <a:gd name="T14" fmla="*/ 2147483647 w 288"/>
                <a:gd name="T15" fmla="*/ 2147483647 h 197"/>
                <a:gd name="T16" fmla="*/ 2147483647 w 288"/>
                <a:gd name="T17" fmla="*/ 2147483647 h 197"/>
                <a:gd name="T18" fmla="*/ 2147483647 w 288"/>
                <a:gd name="T19" fmla="*/ 2147483647 h 197"/>
                <a:gd name="T20" fmla="*/ 2147483647 w 288"/>
                <a:gd name="T21" fmla="*/ 2147483647 h 197"/>
                <a:gd name="T22" fmla="*/ 2147483647 w 288"/>
                <a:gd name="T23" fmla="*/ 2147483647 h 197"/>
                <a:gd name="T24" fmla="*/ 2147483647 w 288"/>
                <a:gd name="T25" fmla="*/ 2147483647 h 197"/>
                <a:gd name="T26" fmla="*/ 2147483647 w 288"/>
                <a:gd name="T27" fmla="*/ 2147483647 h 197"/>
                <a:gd name="T28" fmla="*/ 2147483647 w 288"/>
                <a:gd name="T29" fmla="*/ 2147483647 h 197"/>
                <a:gd name="T30" fmla="*/ 2147483647 w 288"/>
                <a:gd name="T31" fmla="*/ 2147483647 h 197"/>
                <a:gd name="T32" fmla="*/ 2147483647 w 288"/>
                <a:gd name="T33" fmla="*/ 2147483647 h 197"/>
                <a:gd name="T34" fmla="*/ 2147483647 w 288"/>
                <a:gd name="T35" fmla="*/ 2147483647 h 197"/>
                <a:gd name="T36" fmla="*/ 2147483647 w 288"/>
                <a:gd name="T37" fmla="*/ 2147483647 h 197"/>
                <a:gd name="T38" fmla="*/ 2147483647 w 288"/>
                <a:gd name="T39" fmla="*/ 2147483647 h 197"/>
                <a:gd name="T40" fmla="*/ 2147483647 w 288"/>
                <a:gd name="T41" fmla="*/ 2147483647 h 197"/>
                <a:gd name="T42" fmla="*/ 2147483647 w 288"/>
                <a:gd name="T43" fmla="*/ 2147483647 h 197"/>
                <a:gd name="T44" fmla="*/ 2147483647 w 288"/>
                <a:gd name="T45" fmla="*/ 2147483647 h 197"/>
                <a:gd name="T46" fmla="*/ 2147483647 w 288"/>
                <a:gd name="T47" fmla="*/ 2147483647 h 197"/>
                <a:gd name="T48" fmla="*/ 2147483647 w 288"/>
                <a:gd name="T49" fmla="*/ 2147483647 h 197"/>
                <a:gd name="T50" fmla="*/ 2147483647 w 288"/>
                <a:gd name="T51" fmla="*/ 2147483647 h 197"/>
                <a:gd name="T52" fmla="*/ 2147483647 w 288"/>
                <a:gd name="T53" fmla="*/ 2147483647 h 197"/>
                <a:gd name="T54" fmla="*/ 2147483647 w 288"/>
                <a:gd name="T55" fmla="*/ 2147483647 h 197"/>
                <a:gd name="T56" fmla="*/ 2147483647 w 288"/>
                <a:gd name="T57" fmla="*/ 2147483647 h 197"/>
                <a:gd name="T58" fmla="*/ 2147483647 w 288"/>
                <a:gd name="T59" fmla="*/ 2147483647 h 197"/>
                <a:gd name="T60" fmla="*/ 2147483647 w 288"/>
                <a:gd name="T61" fmla="*/ 2147483647 h 197"/>
                <a:gd name="T62" fmla="*/ 2147483647 w 288"/>
                <a:gd name="T63" fmla="*/ 2147483647 h 1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88"/>
                <a:gd name="T97" fmla="*/ 0 h 197"/>
                <a:gd name="T98" fmla="*/ 288 w 288"/>
                <a:gd name="T99" fmla="*/ 197 h 19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88" h="197">
                  <a:moveTo>
                    <a:pt x="288" y="98"/>
                  </a:moveTo>
                  <a:lnTo>
                    <a:pt x="267" y="90"/>
                  </a:lnTo>
                  <a:lnTo>
                    <a:pt x="285" y="79"/>
                  </a:lnTo>
                  <a:lnTo>
                    <a:pt x="263" y="74"/>
                  </a:lnTo>
                  <a:lnTo>
                    <a:pt x="276" y="61"/>
                  </a:lnTo>
                  <a:lnTo>
                    <a:pt x="253" y="59"/>
                  </a:lnTo>
                  <a:lnTo>
                    <a:pt x="263" y="44"/>
                  </a:lnTo>
                  <a:lnTo>
                    <a:pt x="239" y="44"/>
                  </a:lnTo>
                  <a:lnTo>
                    <a:pt x="246" y="29"/>
                  </a:lnTo>
                  <a:lnTo>
                    <a:pt x="223" y="33"/>
                  </a:lnTo>
                  <a:lnTo>
                    <a:pt x="224" y="17"/>
                  </a:lnTo>
                  <a:lnTo>
                    <a:pt x="202" y="24"/>
                  </a:lnTo>
                  <a:lnTo>
                    <a:pt x="199" y="7"/>
                  </a:lnTo>
                  <a:lnTo>
                    <a:pt x="179" y="17"/>
                  </a:lnTo>
                  <a:lnTo>
                    <a:pt x="172" y="2"/>
                  </a:lnTo>
                  <a:lnTo>
                    <a:pt x="156" y="14"/>
                  </a:lnTo>
                  <a:lnTo>
                    <a:pt x="144" y="0"/>
                  </a:lnTo>
                  <a:lnTo>
                    <a:pt x="132" y="14"/>
                  </a:lnTo>
                  <a:lnTo>
                    <a:pt x="116" y="2"/>
                  </a:lnTo>
                  <a:lnTo>
                    <a:pt x="107" y="17"/>
                  </a:lnTo>
                  <a:lnTo>
                    <a:pt x="89" y="7"/>
                  </a:lnTo>
                  <a:lnTo>
                    <a:pt x="86" y="24"/>
                  </a:lnTo>
                  <a:lnTo>
                    <a:pt x="64" y="17"/>
                  </a:lnTo>
                  <a:lnTo>
                    <a:pt x="65" y="33"/>
                  </a:lnTo>
                  <a:lnTo>
                    <a:pt x="42" y="29"/>
                  </a:lnTo>
                  <a:lnTo>
                    <a:pt x="48" y="44"/>
                  </a:lnTo>
                  <a:lnTo>
                    <a:pt x="24" y="44"/>
                  </a:lnTo>
                  <a:lnTo>
                    <a:pt x="34" y="59"/>
                  </a:lnTo>
                  <a:lnTo>
                    <a:pt x="11" y="61"/>
                  </a:lnTo>
                  <a:lnTo>
                    <a:pt x="25" y="74"/>
                  </a:lnTo>
                  <a:lnTo>
                    <a:pt x="2" y="79"/>
                  </a:lnTo>
                  <a:lnTo>
                    <a:pt x="20" y="90"/>
                  </a:lnTo>
                  <a:lnTo>
                    <a:pt x="0" y="98"/>
                  </a:lnTo>
                  <a:lnTo>
                    <a:pt x="20" y="107"/>
                  </a:lnTo>
                  <a:lnTo>
                    <a:pt x="2" y="117"/>
                  </a:lnTo>
                  <a:lnTo>
                    <a:pt x="25" y="123"/>
                  </a:lnTo>
                  <a:lnTo>
                    <a:pt x="11" y="136"/>
                  </a:lnTo>
                  <a:lnTo>
                    <a:pt x="34" y="138"/>
                  </a:lnTo>
                  <a:lnTo>
                    <a:pt x="24" y="153"/>
                  </a:lnTo>
                  <a:lnTo>
                    <a:pt x="48" y="153"/>
                  </a:lnTo>
                  <a:lnTo>
                    <a:pt x="42" y="168"/>
                  </a:lnTo>
                  <a:lnTo>
                    <a:pt x="65" y="164"/>
                  </a:lnTo>
                  <a:lnTo>
                    <a:pt x="64" y="180"/>
                  </a:lnTo>
                  <a:lnTo>
                    <a:pt x="86" y="173"/>
                  </a:lnTo>
                  <a:lnTo>
                    <a:pt x="89" y="189"/>
                  </a:lnTo>
                  <a:lnTo>
                    <a:pt x="107" y="179"/>
                  </a:lnTo>
                  <a:lnTo>
                    <a:pt x="116" y="195"/>
                  </a:lnTo>
                  <a:lnTo>
                    <a:pt x="132" y="183"/>
                  </a:lnTo>
                  <a:lnTo>
                    <a:pt x="144" y="197"/>
                  </a:lnTo>
                  <a:lnTo>
                    <a:pt x="156" y="183"/>
                  </a:lnTo>
                  <a:lnTo>
                    <a:pt x="172" y="195"/>
                  </a:lnTo>
                  <a:lnTo>
                    <a:pt x="179" y="179"/>
                  </a:lnTo>
                  <a:lnTo>
                    <a:pt x="199" y="189"/>
                  </a:lnTo>
                  <a:lnTo>
                    <a:pt x="202" y="173"/>
                  </a:lnTo>
                  <a:lnTo>
                    <a:pt x="224" y="180"/>
                  </a:lnTo>
                  <a:lnTo>
                    <a:pt x="223" y="164"/>
                  </a:lnTo>
                  <a:lnTo>
                    <a:pt x="246" y="168"/>
                  </a:lnTo>
                  <a:lnTo>
                    <a:pt x="239" y="153"/>
                  </a:lnTo>
                  <a:lnTo>
                    <a:pt x="263" y="153"/>
                  </a:lnTo>
                  <a:lnTo>
                    <a:pt x="253" y="138"/>
                  </a:lnTo>
                  <a:lnTo>
                    <a:pt x="276" y="136"/>
                  </a:lnTo>
                  <a:lnTo>
                    <a:pt x="263" y="123"/>
                  </a:lnTo>
                  <a:lnTo>
                    <a:pt x="285" y="117"/>
                  </a:lnTo>
                  <a:lnTo>
                    <a:pt x="267" y="107"/>
                  </a:lnTo>
                  <a:lnTo>
                    <a:pt x="288" y="98"/>
                  </a:lnTo>
                  <a:close/>
                </a:path>
              </a:pathLst>
            </a:custGeom>
            <a:solidFill>
              <a:srgbClr val="BBE0E3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4" name="Rectangle 105"/>
            <p:cNvSpPr>
              <a:spLocks noChangeArrowheads="1"/>
            </p:cNvSpPr>
            <p:nvPr/>
          </p:nvSpPr>
          <p:spPr bwMode="auto">
            <a:xfrm>
              <a:off x="5456238" y="3444875"/>
              <a:ext cx="496887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TBK</a:t>
              </a:r>
            </a:p>
          </p:txBody>
        </p:sp>
        <p:sp>
          <p:nvSpPr>
            <p:cNvPr id="95" name="Line 106"/>
            <p:cNvSpPr>
              <a:spLocks noChangeShapeType="1"/>
            </p:cNvSpPr>
            <p:nvPr/>
          </p:nvSpPr>
          <p:spPr bwMode="auto">
            <a:xfrm flipH="1">
              <a:off x="5716588" y="3971925"/>
              <a:ext cx="4762" cy="8636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7" name="Rectangle 32"/>
            <p:cNvSpPr>
              <a:spLocks noChangeArrowheads="1"/>
            </p:cNvSpPr>
            <p:nvPr/>
          </p:nvSpPr>
          <p:spPr bwMode="auto">
            <a:xfrm>
              <a:off x="2822575" y="1616075"/>
              <a:ext cx="414338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 b="1" smtClean="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Arial" charset="0"/>
                </a:rPr>
                <a:t>TLR9</a:t>
              </a: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8" name="Freeform 34"/>
            <p:cNvSpPr>
              <a:spLocks/>
            </p:cNvSpPr>
            <p:nvPr/>
          </p:nvSpPr>
          <p:spPr bwMode="auto">
            <a:xfrm>
              <a:off x="2878138" y="1371600"/>
              <a:ext cx="222250" cy="147638"/>
            </a:xfrm>
            <a:custGeom>
              <a:avLst/>
              <a:gdLst>
                <a:gd name="T0" fmla="*/ 0 w 108"/>
                <a:gd name="T1" fmla="*/ 2147483647 h 64"/>
                <a:gd name="T2" fmla="*/ 2147483647 w 108"/>
                <a:gd name="T3" fmla="*/ 2147483647 h 64"/>
                <a:gd name="T4" fmla="*/ 2147483647 w 108"/>
                <a:gd name="T5" fmla="*/ 0 h 64"/>
                <a:gd name="T6" fmla="*/ 2147483647 w 108"/>
                <a:gd name="T7" fmla="*/ 0 h 64"/>
                <a:gd name="T8" fmla="*/ 2147483647 w 108"/>
                <a:gd name="T9" fmla="*/ 2147483647 h 64"/>
                <a:gd name="T10" fmla="*/ 2147483647 w 108"/>
                <a:gd name="T11" fmla="*/ 2147483647 h 64"/>
                <a:gd name="T12" fmla="*/ 2147483647 w 108"/>
                <a:gd name="T13" fmla="*/ 2147483647 h 64"/>
                <a:gd name="T14" fmla="*/ 0 w 108"/>
                <a:gd name="T15" fmla="*/ 2147483647 h 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8"/>
                <a:gd name="T25" fmla="*/ 0 h 64"/>
                <a:gd name="T26" fmla="*/ 108 w 108"/>
                <a:gd name="T27" fmla="*/ 64 h 6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8" h="64">
                  <a:moveTo>
                    <a:pt x="0" y="36"/>
                  </a:moveTo>
                  <a:lnTo>
                    <a:pt x="17" y="36"/>
                  </a:lnTo>
                  <a:lnTo>
                    <a:pt x="17" y="0"/>
                  </a:lnTo>
                  <a:lnTo>
                    <a:pt x="91" y="0"/>
                  </a:lnTo>
                  <a:lnTo>
                    <a:pt x="91" y="36"/>
                  </a:lnTo>
                  <a:lnTo>
                    <a:pt x="108" y="36"/>
                  </a:lnTo>
                  <a:lnTo>
                    <a:pt x="54" y="64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9" name="Rectangle 40"/>
            <p:cNvSpPr>
              <a:spLocks noChangeArrowheads="1"/>
            </p:cNvSpPr>
            <p:nvPr/>
          </p:nvSpPr>
          <p:spPr bwMode="auto">
            <a:xfrm>
              <a:off x="2670175" y="981075"/>
              <a:ext cx="6731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 b="1" dirty="0" err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CpG</a:t>
              </a:r>
              <a:endParaRPr lang="en-US" sz="1800" b="1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00" name="Line 54"/>
            <p:cNvSpPr>
              <a:spLocks noChangeShapeType="1"/>
            </p:cNvSpPr>
            <p:nvPr/>
          </p:nvSpPr>
          <p:spPr bwMode="auto">
            <a:xfrm>
              <a:off x="3073400" y="1878013"/>
              <a:ext cx="347663" cy="5080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01" name="Rectangle 92"/>
            <p:cNvSpPr>
              <a:spLocks noChangeArrowheads="1"/>
            </p:cNvSpPr>
            <p:nvPr/>
          </p:nvSpPr>
          <p:spPr bwMode="auto">
            <a:xfrm>
              <a:off x="2971800" y="4130675"/>
              <a:ext cx="1117600" cy="461963"/>
            </a:xfrm>
            <a:prstGeom prst="rect">
              <a:avLst/>
            </a:prstGeom>
            <a:solidFill>
              <a:srgbClr val="DADADA">
                <a:alpha val="52000"/>
              </a:srgb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Werner et al 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Science 2005</a:t>
              </a:r>
            </a:p>
          </p:txBody>
        </p:sp>
        <p:sp>
          <p:nvSpPr>
            <p:cNvPr id="102" name="Rectangle 3"/>
            <p:cNvSpPr>
              <a:spLocks noChangeArrowheads="1"/>
            </p:cNvSpPr>
            <p:nvPr/>
          </p:nvSpPr>
          <p:spPr bwMode="auto">
            <a:xfrm>
              <a:off x="685800" y="3631142"/>
              <a:ext cx="1143000" cy="1600200"/>
            </a:xfrm>
            <a:prstGeom prst="rect">
              <a:avLst/>
            </a:prstGeom>
            <a:solidFill>
              <a:srgbClr val="F8FF9A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03" name="Rectangle 65"/>
            <p:cNvSpPr>
              <a:spLocks noChangeArrowheads="1"/>
            </p:cNvSpPr>
            <p:nvPr/>
          </p:nvSpPr>
          <p:spPr bwMode="auto">
            <a:xfrm>
              <a:off x="796602" y="4194175"/>
              <a:ext cx="879798" cy="677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 b="1" dirty="0" smtClean="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Arial" charset="0"/>
                </a:rPr>
                <a:t>TNF 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 b="1" dirty="0" smtClean="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Arial" charset="0"/>
                </a:rPr>
                <a:t>Production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10" name="Line 49"/>
            <p:cNvSpPr>
              <a:spLocks noChangeShapeType="1"/>
            </p:cNvSpPr>
            <p:nvPr/>
          </p:nvSpPr>
          <p:spPr bwMode="auto">
            <a:xfrm>
              <a:off x="6269038" y="6273800"/>
              <a:ext cx="0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11" name="Line 50"/>
            <p:cNvSpPr>
              <a:spLocks noChangeShapeType="1"/>
            </p:cNvSpPr>
            <p:nvPr/>
          </p:nvSpPr>
          <p:spPr bwMode="auto">
            <a:xfrm>
              <a:off x="6262688" y="6264275"/>
              <a:ext cx="33178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12" name="Rectangle 77"/>
            <p:cNvSpPr>
              <a:spLocks noChangeArrowheads="1"/>
            </p:cNvSpPr>
            <p:nvPr/>
          </p:nvSpPr>
          <p:spPr bwMode="auto">
            <a:xfrm>
              <a:off x="6261100" y="5935663"/>
              <a:ext cx="56673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IFN</a:t>
              </a:r>
              <a:r>
                <a:rPr lang="en-US" sz="1400" b="1" smtClean="0">
                  <a:solidFill>
                    <a:srgbClr val="000000"/>
                  </a:solidFill>
                  <a:latin typeface="Symbol" charset="0"/>
                  <a:ea typeface="ＭＳ Ｐゴシック" charset="0"/>
                  <a:cs typeface="Arial" charset="0"/>
                </a:rPr>
                <a:t>b</a:t>
              </a:r>
              <a:endParaRPr lang="en-US" sz="14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4426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54032" y="1313934"/>
            <a:ext cx="1635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TNF production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61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003300"/>
            <a:ext cx="8407400" cy="4953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35915" y="252968"/>
            <a:ext cx="52070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But we can find features from these complex network</a:t>
            </a:r>
          </a:p>
          <a:p>
            <a:r>
              <a:rPr lang="en-US" dirty="0" smtClean="0"/>
              <a:t>-- double bow-tie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647749" y="2888476"/>
            <a:ext cx="922351" cy="62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6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2648068" y="6018957"/>
            <a:ext cx="40277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Dynamical features in the sub-pathways</a:t>
            </a:r>
            <a:endParaRPr lang="en-US" dirty="0"/>
          </a:p>
        </p:txBody>
      </p:sp>
      <p:sp>
        <p:nvSpPr>
          <p:cNvPr id="182" name="Rectangle 181"/>
          <p:cNvSpPr/>
          <p:nvPr/>
        </p:nvSpPr>
        <p:spPr>
          <a:xfrm>
            <a:off x="3650611" y="120134"/>
            <a:ext cx="1524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TLR4 is </a:t>
            </a:r>
            <a:r>
              <a:rPr lang="en-US" dirty="0" smtClean="0"/>
              <a:t>special</a:t>
            </a:r>
            <a:endParaRPr lang="en-US" dirty="0"/>
          </a:p>
        </p:txBody>
      </p:sp>
      <p:pic>
        <p:nvPicPr>
          <p:cNvPr id="249" name="Picture 2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0" y="1219031"/>
            <a:ext cx="2392106" cy="4584869"/>
          </a:xfrm>
          <a:prstGeom prst="rect">
            <a:avLst/>
          </a:prstGeom>
        </p:spPr>
      </p:pic>
      <p:pic>
        <p:nvPicPr>
          <p:cNvPr id="250" name="Picture 2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0" y="2476500"/>
            <a:ext cx="1687208" cy="2095500"/>
          </a:xfrm>
          <a:prstGeom prst="rect">
            <a:avLst/>
          </a:prstGeom>
        </p:spPr>
      </p:pic>
      <p:grpSp>
        <p:nvGrpSpPr>
          <p:cNvPr id="253" name="Group 252"/>
          <p:cNvGrpSpPr/>
          <p:nvPr/>
        </p:nvGrpSpPr>
        <p:grpSpPr>
          <a:xfrm>
            <a:off x="795429" y="2082800"/>
            <a:ext cx="2291143" cy="2705100"/>
            <a:chOff x="718757" y="2209800"/>
            <a:chExt cx="2291143" cy="2705100"/>
          </a:xfrm>
        </p:grpSpPr>
        <p:pic>
          <p:nvPicPr>
            <p:cNvPr id="251" name="Picture 250"/>
            <p:cNvPicPr>
              <a:picLocks noChangeAspect="1"/>
            </p:cNvPicPr>
            <p:nvPr/>
          </p:nvPicPr>
          <p:blipFill rotWithShape="1">
            <a:blip r:embed="rId5"/>
            <a:srcRect b="3562"/>
            <a:stretch/>
          </p:blipFill>
          <p:spPr>
            <a:xfrm>
              <a:off x="718757" y="2260600"/>
              <a:ext cx="2234111" cy="2654300"/>
            </a:xfrm>
            <a:prstGeom prst="rect">
              <a:avLst/>
            </a:prstGeom>
          </p:spPr>
        </p:pic>
        <p:sp>
          <p:nvSpPr>
            <p:cNvPr id="252" name="Freeform 251"/>
            <p:cNvSpPr/>
            <p:nvPr/>
          </p:nvSpPr>
          <p:spPr>
            <a:xfrm>
              <a:off x="2159000" y="2209800"/>
              <a:ext cx="850900" cy="1778000"/>
            </a:xfrm>
            <a:custGeom>
              <a:avLst/>
              <a:gdLst>
                <a:gd name="connsiteX0" fmla="*/ 0 w 850900"/>
                <a:gd name="connsiteY0" fmla="*/ 25400 h 1778000"/>
                <a:gd name="connsiteX1" fmla="*/ 0 w 850900"/>
                <a:gd name="connsiteY1" fmla="*/ 25400 h 1778000"/>
                <a:gd name="connsiteX2" fmla="*/ 38100 w 850900"/>
                <a:gd name="connsiteY2" fmla="*/ 127000 h 1778000"/>
                <a:gd name="connsiteX3" fmla="*/ 50800 w 850900"/>
                <a:gd name="connsiteY3" fmla="*/ 165100 h 1778000"/>
                <a:gd name="connsiteX4" fmla="*/ 88900 w 850900"/>
                <a:gd name="connsiteY4" fmla="*/ 215900 h 1778000"/>
                <a:gd name="connsiteX5" fmla="*/ 127000 w 850900"/>
                <a:gd name="connsiteY5" fmla="*/ 241300 h 1778000"/>
                <a:gd name="connsiteX6" fmla="*/ 215900 w 850900"/>
                <a:gd name="connsiteY6" fmla="*/ 698500 h 1778000"/>
                <a:gd name="connsiteX7" fmla="*/ 444500 w 850900"/>
                <a:gd name="connsiteY7" fmla="*/ 1041400 h 1778000"/>
                <a:gd name="connsiteX8" fmla="*/ 622300 w 850900"/>
                <a:gd name="connsiteY8" fmla="*/ 1689100 h 1778000"/>
                <a:gd name="connsiteX9" fmla="*/ 850900 w 850900"/>
                <a:gd name="connsiteY9" fmla="*/ 1778000 h 1778000"/>
                <a:gd name="connsiteX10" fmla="*/ 825500 w 850900"/>
                <a:gd name="connsiteY10" fmla="*/ 0 h 1778000"/>
                <a:gd name="connsiteX11" fmla="*/ 0 w 850900"/>
                <a:gd name="connsiteY11" fmla="*/ 25400 h 17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0900" h="1778000">
                  <a:moveTo>
                    <a:pt x="0" y="25400"/>
                  </a:moveTo>
                  <a:lnTo>
                    <a:pt x="0" y="25400"/>
                  </a:lnTo>
                  <a:cubicBezTo>
                    <a:pt x="12700" y="59267"/>
                    <a:pt x="25739" y="93008"/>
                    <a:pt x="38100" y="127000"/>
                  </a:cubicBezTo>
                  <a:cubicBezTo>
                    <a:pt x="42675" y="139581"/>
                    <a:pt x="44158" y="153477"/>
                    <a:pt x="50800" y="165100"/>
                  </a:cubicBezTo>
                  <a:cubicBezTo>
                    <a:pt x="61302" y="183478"/>
                    <a:pt x="73933" y="200933"/>
                    <a:pt x="88900" y="215900"/>
                  </a:cubicBezTo>
                  <a:cubicBezTo>
                    <a:pt x="99693" y="226693"/>
                    <a:pt x="127000" y="241300"/>
                    <a:pt x="127000" y="241300"/>
                  </a:cubicBezTo>
                  <a:lnTo>
                    <a:pt x="215900" y="698500"/>
                  </a:lnTo>
                  <a:lnTo>
                    <a:pt x="444500" y="1041400"/>
                  </a:lnTo>
                  <a:lnTo>
                    <a:pt x="622300" y="1689100"/>
                  </a:lnTo>
                  <a:lnTo>
                    <a:pt x="850900" y="1778000"/>
                  </a:lnTo>
                  <a:lnTo>
                    <a:pt x="825500" y="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4" name="Rectangle 253"/>
          <p:cNvSpPr/>
          <p:nvPr/>
        </p:nvSpPr>
        <p:spPr>
          <a:xfrm>
            <a:off x="2605607" y="6412468"/>
            <a:ext cx="4722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Molecular details in shaping the 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9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00" y="4181475"/>
            <a:ext cx="3060700" cy="2540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50" y="505004"/>
            <a:ext cx="2374900" cy="110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50" y="1577975"/>
            <a:ext cx="2806700" cy="2603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25787" y="43597"/>
            <a:ext cx="6432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Dynamics in terms of the sub-pathways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03401" y="391994"/>
            <a:ext cx="65509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molecular mechanisms helps in shaping the dynamics.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1612900"/>
            <a:ext cx="4178300" cy="152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3422650"/>
            <a:ext cx="3530600" cy="2679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1612900"/>
            <a:ext cx="3568700" cy="4432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5950" y="5626100"/>
            <a:ext cx="19465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54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Picture 3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456" y="1334376"/>
            <a:ext cx="5713356" cy="3821824"/>
          </a:xfrm>
          <a:prstGeom prst="rect">
            <a:avLst/>
          </a:prstGeom>
        </p:spPr>
      </p:pic>
      <p:pic>
        <p:nvPicPr>
          <p:cNvPr id="364" name="Picture 3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1905000"/>
            <a:ext cx="2081876" cy="2044700"/>
          </a:xfrm>
          <a:prstGeom prst="rect">
            <a:avLst/>
          </a:prstGeom>
        </p:spPr>
      </p:pic>
      <p:sp>
        <p:nvSpPr>
          <p:cNvPr id="365" name="Rectangle 364"/>
          <p:cNvSpPr/>
          <p:nvPr/>
        </p:nvSpPr>
        <p:spPr>
          <a:xfrm>
            <a:off x="2798256" y="443468"/>
            <a:ext cx="2501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TLR4 model diagram</a:t>
            </a:r>
            <a:endParaRPr lang="en-US" dirty="0"/>
          </a:p>
        </p:txBody>
      </p:sp>
      <p:sp>
        <p:nvSpPr>
          <p:cNvPr id="366" name="Rectangle 365"/>
          <p:cNvSpPr/>
          <p:nvPr/>
        </p:nvSpPr>
        <p:spPr>
          <a:xfrm>
            <a:off x="1227313" y="5555734"/>
            <a:ext cx="17363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 </a:t>
            </a:r>
            <a:r>
              <a:rPr lang="en-US" dirty="0" smtClean="0"/>
              <a:t>compartments</a:t>
            </a:r>
          </a:p>
          <a:p>
            <a:r>
              <a:rPr lang="en-US" dirty="0" smtClean="0"/>
              <a:t>41 species</a:t>
            </a:r>
          </a:p>
          <a:p>
            <a:r>
              <a:rPr lang="en-US" dirty="0" smtClean="0"/>
              <a:t>Reactions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02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07822" y="622733"/>
            <a:ext cx="266699" cy="329062"/>
          </a:xfrm>
          <a:prstGeom prst="rect">
            <a:avLst/>
          </a:prstGeom>
        </p:spPr>
        <p:txBody>
          <a:bodyPr wrap="squar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B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64346" y="1332615"/>
            <a:ext cx="625856" cy="185407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" b="1" dirty="0">
                <a:latin typeface="Arial"/>
                <a:cs typeface="Arial"/>
              </a:rPr>
              <a:t>1 ng/ml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64346" y="1588321"/>
            <a:ext cx="901904" cy="185407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" b="1" dirty="0">
                <a:latin typeface="Arial"/>
                <a:cs typeface="Arial"/>
              </a:rPr>
              <a:t>100ng/ml </a:t>
            </a:r>
          </a:p>
        </p:txBody>
      </p:sp>
      <p:sp>
        <p:nvSpPr>
          <p:cNvPr id="6" name="Rectangle 5"/>
          <p:cNvSpPr/>
          <p:nvPr/>
        </p:nvSpPr>
        <p:spPr>
          <a:xfrm>
            <a:off x="6102156" y="1082171"/>
            <a:ext cx="370818" cy="221314"/>
          </a:xfrm>
          <a:prstGeom prst="rect">
            <a:avLst/>
          </a:prstGeom>
        </p:spPr>
        <p:txBody>
          <a:bodyPr wrap="none" lIns="82013" tIns="41007" rIns="82013" bIns="41007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min</a:t>
            </a:r>
          </a:p>
        </p:txBody>
      </p:sp>
      <p:sp>
        <p:nvSpPr>
          <p:cNvPr id="7" name="Rectangle 6"/>
          <p:cNvSpPr/>
          <p:nvPr/>
        </p:nvSpPr>
        <p:spPr>
          <a:xfrm>
            <a:off x="6108234" y="1418846"/>
            <a:ext cx="34521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IKK </a:t>
            </a:r>
            <a:endParaRPr lang="en-US" sz="800" b="1" dirty="0"/>
          </a:p>
        </p:txBody>
      </p:sp>
      <p:sp>
        <p:nvSpPr>
          <p:cNvPr id="8" name="Rectangle 7"/>
          <p:cNvSpPr/>
          <p:nvPr/>
        </p:nvSpPr>
        <p:spPr>
          <a:xfrm rot="16200000">
            <a:off x="3685338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 rot="16200000">
            <a:off x="3784970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3858952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15</a:t>
            </a:r>
          </a:p>
        </p:txBody>
      </p:sp>
      <p:sp>
        <p:nvSpPr>
          <p:cNvPr id="11" name="Rectangle 10"/>
          <p:cNvSpPr/>
          <p:nvPr/>
        </p:nvSpPr>
        <p:spPr>
          <a:xfrm rot="16200000">
            <a:off x="3958584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12" name="Rectangle 11"/>
          <p:cNvSpPr/>
          <p:nvPr/>
        </p:nvSpPr>
        <p:spPr>
          <a:xfrm rot="16200000">
            <a:off x="4058216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45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4157848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14" name="Rectangle 13"/>
          <p:cNvSpPr/>
          <p:nvPr/>
        </p:nvSpPr>
        <p:spPr>
          <a:xfrm rot="16200000">
            <a:off x="4257480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90</a:t>
            </a:r>
          </a:p>
        </p:txBody>
      </p:sp>
      <p:sp>
        <p:nvSpPr>
          <p:cNvPr id="15" name="Rectangle 14"/>
          <p:cNvSpPr/>
          <p:nvPr/>
        </p:nvSpPr>
        <p:spPr>
          <a:xfrm rot="16200000">
            <a:off x="4331464" y="109724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756747" y="1100752"/>
            <a:ext cx="775096" cy="388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 rot="16200000">
            <a:off x="5128519" y="109724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18" name="Rectangle 17"/>
          <p:cNvSpPr/>
          <p:nvPr/>
        </p:nvSpPr>
        <p:spPr>
          <a:xfrm rot="16200000">
            <a:off x="5300367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352870" y="1095914"/>
            <a:ext cx="775096" cy="388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 rot="16200000">
            <a:off x="5379080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5</a:t>
            </a:r>
          </a:p>
        </p:txBody>
      </p:sp>
      <p:sp>
        <p:nvSpPr>
          <p:cNvPr id="21" name="Rectangle 20"/>
          <p:cNvSpPr/>
          <p:nvPr/>
        </p:nvSpPr>
        <p:spPr>
          <a:xfrm rot="16200000">
            <a:off x="5453062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15</a:t>
            </a:r>
          </a:p>
        </p:txBody>
      </p:sp>
      <p:sp>
        <p:nvSpPr>
          <p:cNvPr id="22" name="Rectangle 21"/>
          <p:cNvSpPr/>
          <p:nvPr/>
        </p:nvSpPr>
        <p:spPr>
          <a:xfrm rot="16200000">
            <a:off x="5552695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23" name="Rectangle 22"/>
          <p:cNvSpPr/>
          <p:nvPr/>
        </p:nvSpPr>
        <p:spPr>
          <a:xfrm rot="16200000">
            <a:off x="5652326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45</a:t>
            </a:r>
          </a:p>
        </p:txBody>
      </p:sp>
      <p:sp>
        <p:nvSpPr>
          <p:cNvPr id="24" name="Rectangle 23"/>
          <p:cNvSpPr/>
          <p:nvPr/>
        </p:nvSpPr>
        <p:spPr>
          <a:xfrm rot="16200000">
            <a:off x="5751959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25" name="Rectangle 24"/>
          <p:cNvSpPr/>
          <p:nvPr/>
        </p:nvSpPr>
        <p:spPr>
          <a:xfrm rot="16200000">
            <a:off x="5851590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90</a:t>
            </a:r>
          </a:p>
        </p:txBody>
      </p:sp>
      <p:sp>
        <p:nvSpPr>
          <p:cNvPr id="26" name="Rectangle 25"/>
          <p:cNvSpPr/>
          <p:nvPr/>
        </p:nvSpPr>
        <p:spPr>
          <a:xfrm rot="16200000">
            <a:off x="5925575" y="109724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033530" y="936969"/>
            <a:ext cx="332395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WT</a:t>
            </a:r>
          </a:p>
        </p:txBody>
      </p:sp>
      <p:sp>
        <p:nvSpPr>
          <p:cNvPr id="28" name="Rectangle 27"/>
          <p:cNvSpPr/>
          <p:nvPr/>
        </p:nvSpPr>
        <p:spPr>
          <a:xfrm rot="16200000">
            <a:off x="4482393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4562701" y="1095914"/>
            <a:ext cx="775096" cy="388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 rot="16200000">
            <a:off x="4582024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5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4656008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15</a:t>
            </a:r>
          </a:p>
        </p:txBody>
      </p:sp>
      <p:sp>
        <p:nvSpPr>
          <p:cNvPr id="32" name="Rectangle 31"/>
          <p:cNvSpPr/>
          <p:nvPr/>
        </p:nvSpPr>
        <p:spPr>
          <a:xfrm rot="16200000">
            <a:off x="4755639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33" name="Rectangle 32"/>
          <p:cNvSpPr/>
          <p:nvPr/>
        </p:nvSpPr>
        <p:spPr>
          <a:xfrm rot="16200000">
            <a:off x="4855272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45</a:t>
            </a:r>
          </a:p>
        </p:txBody>
      </p:sp>
      <p:sp>
        <p:nvSpPr>
          <p:cNvPr id="34" name="Rectangle 33"/>
          <p:cNvSpPr/>
          <p:nvPr/>
        </p:nvSpPr>
        <p:spPr>
          <a:xfrm rot="16200000">
            <a:off x="4954903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35" name="Rectangle 34"/>
          <p:cNvSpPr/>
          <p:nvPr/>
        </p:nvSpPr>
        <p:spPr>
          <a:xfrm rot="16200000">
            <a:off x="5054536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90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863549" y="917423"/>
            <a:ext cx="40499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trif</a:t>
            </a:r>
            <a:r>
              <a:rPr lang="en-US" sz="800" b="1" baseline="30000" dirty="0">
                <a:latin typeface="Arial"/>
                <a:cs typeface="Arial"/>
              </a:rPr>
              <a:t> - /-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560905" y="921717"/>
            <a:ext cx="593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myd88</a:t>
            </a:r>
            <a:r>
              <a:rPr lang="en-US" sz="800" b="1" baseline="30000" dirty="0">
                <a:latin typeface="Arial"/>
                <a:cs typeface="Arial"/>
              </a:rPr>
              <a:t>- / -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64346" y="1093457"/>
            <a:ext cx="36520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LPS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64347" y="3100715"/>
            <a:ext cx="591549" cy="205926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IRF3</a:t>
            </a:r>
            <a:r>
              <a:rPr lang="en-US" sz="800" b="1" baseline="-25000" dirty="0">
                <a:latin typeface="Arial"/>
                <a:cs typeface="Arial"/>
              </a:rPr>
              <a:t>np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164346" y="3308794"/>
            <a:ext cx="513921" cy="205926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IRF3</a:t>
            </a:r>
            <a:r>
              <a:rPr lang="en-US" sz="800" b="1" baseline="-25000" dirty="0">
                <a:latin typeface="Arial"/>
                <a:cs typeface="Arial"/>
              </a:rPr>
              <a:t>n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327" y="3075979"/>
            <a:ext cx="2037304" cy="21555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327" y="3331428"/>
            <a:ext cx="2037304" cy="215550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43" name="Group 42"/>
          <p:cNvGrpSpPr/>
          <p:nvPr/>
        </p:nvGrpSpPr>
        <p:grpSpPr>
          <a:xfrm>
            <a:off x="3748327" y="2212324"/>
            <a:ext cx="1655855" cy="448655"/>
            <a:chOff x="4160860" y="3522008"/>
            <a:chExt cx="1774130" cy="514350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71020" y="3525597"/>
              <a:ext cx="1311524" cy="51076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35027" y="3522008"/>
              <a:ext cx="499963" cy="510761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46" name="Rectangle 45"/>
            <p:cNvSpPr/>
            <p:nvPr/>
          </p:nvSpPr>
          <p:spPr>
            <a:xfrm>
              <a:off x="4160860" y="3522008"/>
              <a:ext cx="1763970" cy="510761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3875592" y="1824408"/>
            <a:ext cx="881656" cy="205952"/>
          </a:xfrm>
          <a:prstGeom prst="rect">
            <a:avLst/>
          </a:prstGeom>
          <a:noFill/>
        </p:spPr>
        <p:txBody>
          <a:bodyPr wrap="square" lIns="82040" tIns="41020" rIns="82040" bIns="41020" rtlCol="0">
            <a:spAutoFit/>
          </a:bodyPr>
          <a:lstStyle/>
          <a:p>
            <a:pPr algn="ctr"/>
            <a:r>
              <a:rPr lang="en-US" sz="800" b="1" dirty="0">
                <a:latin typeface="Arial"/>
                <a:cs typeface="Arial"/>
              </a:rPr>
              <a:t>1 </a:t>
            </a:r>
            <a:r>
              <a:rPr lang="en-US" sz="800" b="1" dirty="0" err="1">
                <a:latin typeface="Arial"/>
                <a:cs typeface="Arial"/>
              </a:rPr>
              <a:t>ng</a:t>
            </a:r>
            <a:r>
              <a:rPr lang="en-US" sz="800" b="1" dirty="0">
                <a:latin typeface="Arial"/>
                <a:cs typeface="Arial"/>
              </a:rPr>
              <a:t>/ml LPS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26034" y="1824408"/>
            <a:ext cx="1028612" cy="205952"/>
          </a:xfrm>
          <a:prstGeom prst="rect">
            <a:avLst/>
          </a:prstGeom>
          <a:noFill/>
        </p:spPr>
        <p:txBody>
          <a:bodyPr wrap="square" lIns="82040" tIns="41020" rIns="82040" bIns="41020" rtlCol="0">
            <a:spAutoFit/>
          </a:bodyPr>
          <a:lstStyle/>
          <a:p>
            <a:pPr algn="ctr"/>
            <a:r>
              <a:rPr lang="en-US" sz="800" b="1" dirty="0">
                <a:latin typeface="Arial"/>
                <a:cs typeface="Arial"/>
              </a:rPr>
              <a:t>100 </a:t>
            </a:r>
            <a:r>
              <a:rPr lang="en-US" sz="800" b="1" dirty="0" err="1">
                <a:latin typeface="Arial"/>
                <a:cs typeface="Arial"/>
              </a:rPr>
              <a:t>ng</a:t>
            </a:r>
            <a:r>
              <a:rPr lang="en-US" sz="800" b="1" dirty="0">
                <a:latin typeface="Arial"/>
                <a:cs typeface="Arial"/>
              </a:rPr>
              <a:t>/ml LPS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3994013" y="2007430"/>
            <a:ext cx="634791" cy="10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 rot="16200000">
            <a:off x="3796801" y="206664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sp>
        <p:nvSpPr>
          <p:cNvPr id="51" name="Rectangle 50"/>
          <p:cNvSpPr/>
          <p:nvPr/>
        </p:nvSpPr>
        <p:spPr>
          <a:xfrm rot="16200000">
            <a:off x="3910915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10</a:t>
            </a:r>
          </a:p>
        </p:txBody>
      </p:sp>
      <p:sp>
        <p:nvSpPr>
          <p:cNvPr id="52" name="Rectangle 51"/>
          <p:cNvSpPr/>
          <p:nvPr/>
        </p:nvSpPr>
        <p:spPr>
          <a:xfrm rot="16200000">
            <a:off x="4050678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53" name="Rectangle 52"/>
          <p:cNvSpPr/>
          <p:nvPr/>
        </p:nvSpPr>
        <p:spPr>
          <a:xfrm rot="16200000">
            <a:off x="4190441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54" name="Rectangle 53"/>
          <p:cNvSpPr/>
          <p:nvPr/>
        </p:nvSpPr>
        <p:spPr>
          <a:xfrm rot="16200000">
            <a:off x="4304556" y="201998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55" name="Rectangle 54"/>
          <p:cNvSpPr/>
          <p:nvPr/>
        </p:nvSpPr>
        <p:spPr>
          <a:xfrm rot="16200000">
            <a:off x="4444319" y="201998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240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164346" y="2322092"/>
            <a:ext cx="50967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NF-</a:t>
            </a:r>
            <a:r>
              <a:rPr lang="en-US" sz="800" b="1" dirty="0" err="1">
                <a:latin typeface="Arial"/>
                <a:cs typeface="Arial"/>
              </a:rPr>
              <a:t>κB</a:t>
            </a:r>
            <a:r>
              <a:rPr lang="en-US" sz="800" b="1" baseline="-25000" dirty="0" err="1">
                <a:latin typeface="Arial"/>
                <a:cs typeface="Arial"/>
              </a:rPr>
              <a:t>n</a:t>
            </a:r>
            <a:r>
              <a:rPr lang="en-US" sz="800" b="1" dirty="0">
                <a:latin typeface="Arial"/>
                <a:cs typeface="Arial"/>
              </a:rPr>
              <a:t> </a:t>
            </a:r>
            <a:endParaRPr lang="en-US" sz="800" b="1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4686951" y="2007430"/>
            <a:ext cx="634791" cy="10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 rot="16200000">
            <a:off x="4600950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10</a:t>
            </a:r>
          </a:p>
        </p:txBody>
      </p:sp>
      <p:sp>
        <p:nvSpPr>
          <p:cNvPr id="59" name="Rectangle 58"/>
          <p:cNvSpPr/>
          <p:nvPr/>
        </p:nvSpPr>
        <p:spPr>
          <a:xfrm rot="16200000">
            <a:off x="4731933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60" name="Rectangle 59"/>
          <p:cNvSpPr/>
          <p:nvPr/>
        </p:nvSpPr>
        <p:spPr>
          <a:xfrm rot="16200000">
            <a:off x="4880475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61" name="Rectangle 60"/>
          <p:cNvSpPr/>
          <p:nvPr/>
        </p:nvSpPr>
        <p:spPr>
          <a:xfrm rot="16200000">
            <a:off x="4994590" y="201998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62" name="Rectangle 61"/>
          <p:cNvSpPr/>
          <p:nvPr/>
        </p:nvSpPr>
        <p:spPr>
          <a:xfrm rot="16200000">
            <a:off x="5134351" y="201998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240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890829" y="2674183"/>
            <a:ext cx="881656" cy="205952"/>
          </a:xfrm>
          <a:prstGeom prst="rect">
            <a:avLst/>
          </a:prstGeom>
          <a:noFill/>
        </p:spPr>
        <p:txBody>
          <a:bodyPr wrap="square" lIns="82040" tIns="41020" rIns="82040" bIns="41020" rtlCol="0">
            <a:spAutoFit/>
          </a:bodyPr>
          <a:lstStyle/>
          <a:p>
            <a:pPr algn="ctr"/>
            <a:r>
              <a:rPr lang="en-US" sz="800" b="1" dirty="0">
                <a:latin typeface="Arial"/>
                <a:cs typeface="Arial"/>
              </a:rPr>
              <a:t>1 </a:t>
            </a:r>
            <a:r>
              <a:rPr lang="en-US" sz="800" b="1" dirty="0" err="1">
                <a:latin typeface="Arial"/>
                <a:cs typeface="Arial"/>
              </a:rPr>
              <a:t>ng</a:t>
            </a:r>
            <a:r>
              <a:rPr lang="en-US" sz="800" b="1" dirty="0">
                <a:latin typeface="Arial"/>
                <a:cs typeface="Arial"/>
              </a:rPr>
              <a:t>/ml LPS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879923" y="2674183"/>
            <a:ext cx="1028612" cy="205952"/>
          </a:xfrm>
          <a:prstGeom prst="rect">
            <a:avLst/>
          </a:prstGeom>
          <a:noFill/>
        </p:spPr>
        <p:txBody>
          <a:bodyPr wrap="square" lIns="82040" tIns="41020" rIns="82040" bIns="41020" rtlCol="0">
            <a:spAutoFit/>
          </a:bodyPr>
          <a:lstStyle/>
          <a:p>
            <a:pPr algn="ctr"/>
            <a:r>
              <a:rPr lang="en-US" sz="800" b="1" dirty="0">
                <a:latin typeface="Arial"/>
                <a:cs typeface="Arial"/>
              </a:rPr>
              <a:t>100 </a:t>
            </a:r>
            <a:r>
              <a:rPr lang="en-US" sz="800" b="1" dirty="0" err="1">
                <a:latin typeface="Arial"/>
                <a:cs typeface="Arial"/>
              </a:rPr>
              <a:t>ng</a:t>
            </a:r>
            <a:r>
              <a:rPr lang="en-US" sz="800" b="1" dirty="0">
                <a:latin typeface="Arial"/>
                <a:cs typeface="Arial"/>
              </a:rPr>
              <a:t>/ml LPS</a:t>
            </a:r>
          </a:p>
        </p:txBody>
      </p:sp>
      <p:sp>
        <p:nvSpPr>
          <p:cNvPr id="65" name="Rectangle 64"/>
          <p:cNvSpPr/>
          <p:nvPr/>
        </p:nvSpPr>
        <p:spPr>
          <a:xfrm rot="16200000">
            <a:off x="3770334" y="29170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sp>
        <p:nvSpPr>
          <p:cNvPr id="66" name="Rectangle 65"/>
          <p:cNvSpPr/>
          <p:nvPr/>
        </p:nvSpPr>
        <p:spPr>
          <a:xfrm rot="16200000">
            <a:off x="3884448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10</a:t>
            </a:r>
          </a:p>
        </p:txBody>
      </p:sp>
      <p:sp>
        <p:nvSpPr>
          <p:cNvPr id="67" name="Rectangle 66"/>
          <p:cNvSpPr/>
          <p:nvPr/>
        </p:nvSpPr>
        <p:spPr>
          <a:xfrm rot="16200000">
            <a:off x="4032677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68" name="Rectangle 67"/>
          <p:cNvSpPr/>
          <p:nvPr/>
        </p:nvSpPr>
        <p:spPr>
          <a:xfrm rot="16200000">
            <a:off x="4197839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69" name="Rectangle 68"/>
          <p:cNvSpPr/>
          <p:nvPr/>
        </p:nvSpPr>
        <p:spPr>
          <a:xfrm rot="16200000">
            <a:off x="4345819" y="2870350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70" name="Rectangle 69"/>
          <p:cNvSpPr/>
          <p:nvPr/>
        </p:nvSpPr>
        <p:spPr>
          <a:xfrm rot="16200000">
            <a:off x="4510981" y="2870350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240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4998788" y="2863530"/>
            <a:ext cx="74517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 rot="16200000">
            <a:off x="4801575" y="2907510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 rot="16200000">
            <a:off x="4915689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10</a:t>
            </a:r>
          </a:p>
        </p:txBody>
      </p:sp>
      <p:sp>
        <p:nvSpPr>
          <p:cNvPr id="74" name="Rectangle 73"/>
          <p:cNvSpPr/>
          <p:nvPr/>
        </p:nvSpPr>
        <p:spPr>
          <a:xfrm rot="16200000">
            <a:off x="5063918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75" name="Rectangle 74"/>
          <p:cNvSpPr/>
          <p:nvPr/>
        </p:nvSpPr>
        <p:spPr>
          <a:xfrm rot="16200000">
            <a:off x="5229080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76" name="Rectangle 75"/>
          <p:cNvSpPr/>
          <p:nvPr/>
        </p:nvSpPr>
        <p:spPr>
          <a:xfrm rot="16200000">
            <a:off x="5377060" y="2870350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77" name="Rectangle 76"/>
          <p:cNvSpPr/>
          <p:nvPr/>
        </p:nvSpPr>
        <p:spPr>
          <a:xfrm rot="16200000">
            <a:off x="5542222" y="2870350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240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3972629" y="2861947"/>
            <a:ext cx="74517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5736775" y="2864899"/>
            <a:ext cx="370818" cy="221314"/>
          </a:xfrm>
          <a:prstGeom prst="rect">
            <a:avLst/>
          </a:prstGeom>
        </p:spPr>
        <p:txBody>
          <a:bodyPr wrap="none" lIns="82013" tIns="41007" rIns="82013" bIns="41007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min</a:t>
            </a:r>
          </a:p>
        </p:txBody>
      </p:sp>
      <p:sp>
        <p:nvSpPr>
          <p:cNvPr id="80" name="Rectangle 79"/>
          <p:cNvSpPr/>
          <p:nvPr/>
        </p:nvSpPr>
        <p:spPr>
          <a:xfrm>
            <a:off x="5302348" y="2019282"/>
            <a:ext cx="370818" cy="221314"/>
          </a:xfrm>
          <a:prstGeom prst="rect">
            <a:avLst/>
          </a:prstGeom>
        </p:spPr>
        <p:txBody>
          <a:bodyPr wrap="none" lIns="82013" tIns="41007" rIns="82013" bIns="41007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min</a:t>
            </a:r>
          </a:p>
        </p:txBody>
      </p:sp>
      <p:pic>
        <p:nvPicPr>
          <p:cNvPr id="81" name="Picture 80" descr="kinase_frank.png"/>
          <p:cNvPicPr>
            <a:picLocks/>
          </p:cNvPicPr>
          <p:nvPr/>
        </p:nvPicPr>
        <p:blipFill rotWithShape="1">
          <a:blip r:embed="rId7"/>
          <a:srcRect l="1187" t="59466" r="1324" b="4411"/>
          <a:stretch/>
        </p:blipFill>
        <p:spPr>
          <a:xfrm>
            <a:off x="3732161" y="1584058"/>
            <a:ext cx="2389632" cy="2313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2" name="Picture 81" descr="kinase_frank.png"/>
          <p:cNvPicPr>
            <a:picLocks/>
          </p:cNvPicPr>
          <p:nvPr/>
        </p:nvPicPr>
        <p:blipFill rotWithShape="1">
          <a:blip r:embed="rId7"/>
          <a:srcRect l="2448" t="2598" r="1730" b="57218"/>
          <a:stretch/>
        </p:blipFill>
        <p:spPr>
          <a:xfrm>
            <a:off x="3730903" y="1309923"/>
            <a:ext cx="2389632" cy="21726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66" name="Rectangle 165"/>
          <p:cNvSpPr/>
          <p:nvPr/>
        </p:nvSpPr>
        <p:spPr>
          <a:xfrm>
            <a:off x="2452639" y="5968838"/>
            <a:ext cx="2019054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da-DK" sz="800" dirty="0">
                <a:solidFill>
                  <a:srgbClr val="FF0000"/>
                </a:solidFill>
                <a:latin typeface="Arial"/>
                <a:cs typeface="Arial"/>
              </a:rPr>
              <a:t>Red</a:t>
            </a:r>
            <a:r>
              <a:rPr lang="da-DK" sz="800" dirty="0">
                <a:latin typeface="Arial"/>
                <a:cs typeface="Arial"/>
              </a:rPr>
              <a:t>:  100 ng/ml LPS;</a:t>
            </a:r>
            <a:r>
              <a:rPr lang="da-DK" sz="800" dirty="0">
                <a:solidFill>
                  <a:srgbClr val="0000FF"/>
                </a:solidFill>
                <a:latin typeface="Arial"/>
                <a:cs typeface="Arial"/>
              </a:rPr>
              <a:t> Blue</a:t>
            </a:r>
            <a:r>
              <a:rPr lang="da-DK" sz="800" dirty="0">
                <a:latin typeface="Arial"/>
                <a:cs typeface="Arial"/>
              </a:rPr>
              <a:t>:  1 ng/ml LPS 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5651042" y="5966699"/>
            <a:ext cx="2019054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da-DK" sz="800" dirty="0">
                <a:solidFill>
                  <a:srgbClr val="FF0000"/>
                </a:solidFill>
                <a:latin typeface="Arial"/>
                <a:cs typeface="Arial"/>
              </a:rPr>
              <a:t>Red</a:t>
            </a:r>
            <a:r>
              <a:rPr lang="da-DK" sz="800" dirty="0">
                <a:latin typeface="Arial"/>
                <a:cs typeface="Arial"/>
              </a:rPr>
              <a:t>:  100 ng/ml LPS;</a:t>
            </a:r>
            <a:r>
              <a:rPr lang="da-DK" sz="800" dirty="0">
                <a:solidFill>
                  <a:srgbClr val="0000FF"/>
                </a:solidFill>
                <a:latin typeface="Arial"/>
                <a:cs typeface="Arial"/>
              </a:rPr>
              <a:t> Blue</a:t>
            </a:r>
            <a:r>
              <a:rPr lang="da-DK" sz="800" dirty="0">
                <a:latin typeface="Arial"/>
                <a:cs typeface="Arial"/>
              </a:rPr>
              <a:t>:  1 ng/ml LPS 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2001064" y="3587846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C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5111950" y="3587846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D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3247461" y="3840177"/>
            <a:ext cx="34521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IKK </a:t>
            </a:r>
            <a:endParaRPr lang="en-US" sz="800" b="1" dirty="0"/>
          </a:p>
        </p:txBody>
      </p:sp>
      <p:sp>
        <p:nvSpPr>
          <p:cNvPr id="171" name="Rectangle 170"/>
          <p:cNvSpPr/>
          <p:nvPr/>
        </p:nvSpPr>
        <p:spPr>
          <a:xfrm>
            <a:off x="6408667" y="3844294"/>
            <a:ext cx="49910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 err="1">
                <a:latin typeface="Arial"/>
                <a:cs typeface="Arial"/>
              </a:rPr>
              <a:t>NFκBn</a:t>
            </a:r>
            <a:r>
              <a:rPr lang="en-US" sz="800" b="1" dirty="0">
                <a:latin typeface="Arial"/>
                <a:cs typeface="Arial"/>
              </a:rPr>
              <a:t> </a:t>
            </a:r>
            <a:endParaRPr lang="en-US" sz="800" b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6408668" y="4894584"/>
            <a:ext cx="591549" cy="205926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IRF3</a:t>
            </a:r>
            <a:r>
              <a:rPr lang="en-US" sz="800" b="1" baseline="-25000" dirty="0">
                <a:latin typeface="Arial"/>
                <a:cs typeface="Arial"/>
              </a:rPr>
              <a:t>np</a:t>
            </a:r>
          </a:p>
        </p:txBody>
      </p:sp>
      <p:sp>
        <p:nvSpPr>
          <p:cNvPr id="173" name="Rectangle 172"/>
          <p:cNvSpPr/>
          <p:nvPr/>
        </p:nvSpPr>
        <p:spPr>
          <a:xfrm rot="16200000">
            <a:off x="1373778" y="4759812"/>
            <a:ext cx="1613745" cy="205952"/>
          </a:xfrm>
          <a:prstGeom prst="rect">
            <a:avLst/>
          </a:prstGeom>
          <a:effectLst/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Level (Normalized to maximum)</a:t>
            </a:r>
            <a:endParaRPr lang="en-US" sz="800" baseline="-25000" dirty="0">
              <a:latin typeface="Arial"/>
              <a:cs typeface="Arial"/>
            </a:endParaRPr>
          </a:p>
        </p:txBody>
      </p:sp>
      <p:sp>
        <p:nvSpPr>
          <p:cNvPr id="174" name="Rectangle 173"/>
          <p:cNvSpPr/>
          <p:nvPr/>
        </p:nvSpPr>
        <p:spPr>
          <a:xfrm rot="16200000">
            <a:off x="4457402" y="4759812"/>
            <a:ext cx="1613745" cy="205952"/>
          </a:xfrm>
          <a:prstGeom prst="rect">
            <a:avLst/>
          </a:prstGeom>
          <a:effectLst/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Level (Normalized to maximum)</a:t>
            </a:r>
            <a:endParaRPr lang="en-US" sz="800" baseline="-25000" dirty="0">
              <a:latin typeface="Arial"/>
              <a:cs typeface="Arial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2456423" y="5716122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2741478" y="571612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20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3378485" y="571612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60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4269821" y="571612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120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3059324" y="571612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40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3959737" y="571612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100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3684475" y="571612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80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2206923" y="5019147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2201073" y="5203202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0.4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2206923" y="5405425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0.2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2296443" y="5598630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3232227" y="5830714"/>
            <a:ext cx="652995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Time (min)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5313636" y="5173335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0.8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5307786" y="5384589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0.4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5403475" y="5605562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5313636" y="4157454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0.8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5307786" y="4393324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0.4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5403475" y="4638914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5557606" y="5717765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5773554" y="5717765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30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6242611" y="5717765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90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6915583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180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6004733" y="5717765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60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6675738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150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6435596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120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6333410" y="5832358"/>
            <a:ext cx="652995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Time (min)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7146754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210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7375660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240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2826875" y="6086989"/>
            <a:ext cx="45006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dirty="0" err="1">
                <a:latin typeface="Arial"/>
                <a:cs typeface="Arial"/>
              </a:rPr>
              <a:t>wt</a:t>
            </a:r>
            <a:r>
              <a:rPr lang="en-US" sz="700" dirty="0">
                <a:latin typeface="Arial"/>
                <a:cs typeface="Arial"/>
              </a:rPr>
              <a:t> exp.</a:t>
            </a:r>
          </a:p>
        </p:txBody>
      </p:sp>
      <p:grpSp>
        <p:nvGrpSpPr>
          <p:cNvPr id="204" name="Group 203"/>
          <p:cNvGrpSpPr/>
          <p:nvPr/>
        </p:nvGrpSpPr>
        <p:grpSpPr>
          <a:xfrm>
            <a:off x="6891375" y="4034236"/>
            <a:ext cx="775725" cy="314955"/>
            <a:chOff x="5300494" y="4288470"/>
            <a:chExt cx="831134" cy="361073"/>
          </a:xfrm>
        </p:grpSpPr>
        <p:sp>
          <p:nvSpPr>
            <p:cNvPr id="205" name="Rectangle 204"/>
            <p:cNvSpPr>
              <a:spLocks/>
            </p:cNvSpPr>
            <p:nvPr/>
          </p:nvSpPr>
          <p:spPr>
            <a:xfrm>
              <a:off x="5412484" y="4382662"/>
              <a:ext cx="73152" cy="68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627084" y="4288470"/>
              <a:ext cx="502553" cy="2293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wt</a:t>
              </a:r>
              <a:r>
                <a:rPr lang="en-US" sz="700" dirty="0">
                  <a:latin typeface="Arial"/>
                  <a:cs typeface="Arial"/>
                </a:rPr>
                <a:t> exp.</a:t>
              </a:r>
            </a:p>
          </p:txBody>
        </p:sp>
        <p:cxnSp>
          <p:nvCxnSpPr>
            <p:cNvPr id="207" name="Straight Connector 206"/>
            <p:cNvCxnSpPr/>
            <p:nvPr/>
          </p:nvCxnSpPr>
          <p:spPr>
            <a:xfrm>
              <a:off x="5300494" y="4540908"/>
              <a:ext cx="297132" cy="479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Rectangle 207"/>
            <p:cNvSpPr/>
            <p:nvPr/>
          </p:nvSpPr>
          <p:spPr>
            <a:xfrm>
              <a:off x="5631492" y="4420194"/>
              <a:ext cx="500136" cy="2293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wt</a:t>
              </a:r>
              <a:r>
                <a:rPr lang="en-US" sz="700" dirty="0">
                  <a:latin typeface="Arial"/>
                  <a:cs typeface="Arial"/>
                </a:rPr>
                <a:t> </a:t>
              </a:r>
              <a:r>
                <a:rPr lang="en-US" sz="700" dirty="0" err="1">
                  <a:latin typeface="Arial"/>
                  <a:cs typeface="Arial"/>
                </a:rPr>
                <a:t>sim</a:t>
              </a:r>
              <a:r>
                <a:rPr lang="en-US" sz="700" dirty="0">
                  <a:latin typeface="Arial"/>
                  <a:cs typeface="Arial"/>
                </a:rPr>
                <a:t>.</a:t>
              </a:r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6891375" y="5074500"/>
            <a:ext cx="775725" cy="314954"/>
            <a:chOff x="5289609" y="5481058"/>
            <a:chExt cx="831134" cy="361072"/>
          </a:xfrm>
        </p:grpSpPr>
        <p:sp>
          <p:nvSpPr>
            <p:cNvPr id="210" name="Rectangle 209"/>
            <p:cNvSpPr/>
            <p:nvPr/>
          </p:nvSpPr>
          <p:spPr>
            <a:xfrm>
              <a:off x="5616199" y="5481058"/>
              <a:ext cx="502553" cy="2293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wt</a:t>
              </a:r>
              <a:r>
                <a:rPr lang="en-US" sz="700" dirty="0">
                  <a:latin typeface="Arial"/>
                  <a:cs typeface="Arial"/>
                </a:rPr>
                <a:t> exp.</a:t>
              </a:r>
            </a:p>
          </p:txBody>
        </p:sp>
        <p:grpSp>
          <p:nvGrpSpPr>
            <p:cNvPr id="211" name="Group 210"/>
            <p:cNvGrpSpPr/>
            <p:nvPr/>
          </p:nvGrpSpPr>
          <p:grpSpPr>
            <a:xfrm>
              <a:off x="5289609" y="5575250"/>
              <a:ext cx="831134" cy="266880"/>
              <a:chOff x="5289609" y="5575250"/>
              <a:chExt cx="831134" cy="266880"/>
            </a:xfrm>
          </p:grpSpPr>
          <p:sp>
            <p:nvSpPr>
              <p:cNvPr id="212" name="Rectangle 211"/>
              <p:cNvSpPr>
                <a:spLocks/>
              </p:cNvSpPr>
              <p:nvPr/>
            </p:nvSpPr>
            <p:spPr>
              <a:xfrm>
                <a:off x="5401599" y="5575250"/>
                <a:ext cx="73152" cy="6858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cxnSp>
            <p:nvCxnSpPr>
              <p:cNvPr id="213" name="Straight Connector 212"/>
              <p:cNvCxnSpPr/>
              <p:nvPr/>
            </p:nvCxnSpPr>
            <p:spPr>
              <a:xfrm>
                <a:off x="5289609" y="5733496"/>
                <a:ext cx="297132" cy="479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Rectangle 213"/>
              <p:cNvSpPr/>
              <p:nvPr/>
            </p:nvSpPr>
            <p:spPr>
              <a:xfrm>
                <a:off x="5620607" y="5612782"/>
                <a:ext cx="500136" cy="229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700" dirty="0" err="1">
                    <a:latin typeface="Arial"/>
                    <a:cs typeface="Arial"/>
                  </a:rPr>
                  <a:t>wt</a:t>
                </a:r>
                <a:r>
                  <a:rPr lang="en-US" sz="700" dirty="0">
                    <a:latin typeface="Arial"/>
                    <a:cs typeface="Arial"/>
                  </a:rPr>
                  <a:t> </a:t>
                </a:r>
                <a:r>
                  <a:rPr lang="en-US" sz="700" dirty="0" err="1">
                    <a:latin typeface="Arial"/>
                    <a:cs typeface="Arial"/>
                  </a:rPr>
                  <a:t>sim</a:t>
                </a:r>
                <a:r>
                  <a:rPr lang="en-US" sz="700" dirty="0">
                    <a:latin typeface="Arial"/>
                    <a:cs typeface="Arial"/>
                  </a:rPr>
                  <a:t>.</a:t>
                </a:r>
              </a:p>
            </p:txBody>
          </p:sp>
        </p:grpSp>
      </p:grpSp>
      <p:sp>
        <p:nvSpPr>
          <p:cNvPr id="215" name="Rectangle 214"/>
          <p:cNvSpPr/>
          <p:nvPr/>
        </p:nvSpPr>
        <p:spPr>
          <a:xfrm>
            <a:off x="5562892" y="4763052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5771192" y="476305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30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6240249" y="476305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90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6913221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180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6010019" y="476305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60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6681023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150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6448529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120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7152039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210</a:t>
            </a:r>
          </a:p>
        </p:txBody>
      </p:sp>
      <p:sp>
        <p:nvSpPr>
          <p:cNvPr id="223" name="Rectangle 222"/>
          <p:cNvSpPr/>
          <p:nvPr/>
        </p:nvSpPr>
        <p:spPr>
          <a:xfrm>
            <a:off x="7373298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240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2464112" y="4759230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2749167" y="4759230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20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3386173" y="4759230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60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4283917" y="4759230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120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3067013" y="4759230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40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3973833" y="4759230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100</a:t>
            </a:r>
          </a:p>
        </p:txBody>
      </p:sp>
      <p:sp>
        <p:nvSpPr>
          <p:cNvPr id="230" name="Rectangle 229"/>
          <p:cNvSpPr/>
          <p:nvPr/>
        </p:nvSpPr>
        <p:spPr>
          <a:xfrm>
            <a:off x="3698571" y="4759230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80</a:t>
            </a:r>
          </a:p>
        </p:txBody>
      </p:sp>
      <p:sp>
        <p:nvSpPr>
          <p:cNvPr id="231" name="Rectangle 230"/>
          <p:cNvSpPr/>
          <p:nvPr/>
        </p:nvSpPr>
        <p:spPr>
          <a:xfrm>
            <a:off x="3239916" y="4873823"/>
            <a:ext cx="652995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Time (min)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2206923" y="4114446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0.8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2201073" y="4369866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0.4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2296762" y="4635006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grpSp>
        <p:nvGrpSpPr>
          <p:cNvPr id="235" name="Group 234"/>
          <p:cNvGrpSpPr/>
          <p:nvPr/>
        </p:nvGrpSpPr>
        <p:grpSpPr>
          <a:xfrm>
            <a:off x="2143077" y="3739809"/>
            <a:ext cx="5666657" cy="2758949"/>
            <a:chOff x="213032" y="3749213"/>
            <a:chExt cx="6071418" cy="3162933"/>
          </a:xfrm>
        </p:grpSpPr>
        <p:sp>
          <p:nvSpPr>
            <p:cNvPr id="236" name="Rectangle 235"/>
            <p:cNvSpPr>
              <a:spLocks/>
            </p:cNvSpPr>
            <p:nvPr/>
          </p:nvSpPr>
          <p:spPr>
            <a:xfrm>
              <a:off x="827182" y="6534275"/>
              <a:ext cx="73152" cy="68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37" name="Isosceles Triangle 236"/>
            <p:cNvSpPr/>
            <p:nvPr/>
          </p:nvSpPr>
          <p:spPr>
            <a:xfrm>
              <a:off x="827182" y="6654029"/>
              <a:ext cx="73152" cy="73152"/>
            </a:xfrm>
            <a:prstGeom prst="triangl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854451" y="6552975"/>
              <a:ext cx="588072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mko</a:t>
              </a:r>
              <a:r>
                <a:rPr lang="en-US" sz="700" dirty="0">
                  <a:latin typeface="Arial"/>
                  <a:cs typeface="Arial"/>
                </a:rPr>
                <a:t> exp.</a:t>
              </a:r>
            </a:p>
          </p:txBody>
        </p:sp>
        <p:sp>
          <p:nvSpPr>
            <p:cNvPr id="239" name="Oval 238"/>
            <p:cNvSpPr/>
            <p:nvPr/>
          </p:nvSpPr>
          <p:spPr>
            <a:xfrm>
              <a:off x="827182" y="6781308"/>
              <a:ext cx="73152" cy="73152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911408" y="6682798"/>
              <a:ext cx="541357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tko</a:t>
              </a:r>
              <a:r>
                <a:rPr lang="en-US" sz="700" dirty="0">
                  <a:latin typeface="Arial"/>
                  <a:cs typeface="Arial"/>
                </a:rPr>
                <a:t> exp.</a:t>
              </a:r>
            </a:p>
          </p:txBody>
        </p:sp>
        <p:cxnSp>
          <p:nvCxnSpPr>
            <p:cNvPr id="241" name="Straight Connector 240"/>
            <p:cNvCxnSpPr/>
            <p:nvPr/>
          </p:nvCxnSpPr>
          <p:spPr>
            <a:xfrm flipH="1">
              <a:off x="1875613" y="6587613"/>
              <a:ext cx="301752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1875354" y="6690573"/>
              <a:ext cx="297132" cy="4792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1883548" y="6800859"/>
              <a:ext cx="297132" cy="4792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dash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Rectangle 243"/>
            <p:cNvSpPr/>
            <p:nvPr/>
          </p:nvSpPr>
          <p:spPr>
            <a:xfrm>
              <a:off x="2225735" y="6461818"/>
              <a:ext cx="500136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wt</a:t>
              </a:r>
              <a:r>
                <a:rPr lang="en-US" sz="700" dirty="0">
                  <a:latin typeface="Arial"/>
                  <a:cs typeface="Arial"/>
                </a:rPr>
                <a:t> </a:t>
              </a:r>
              <a:r>
                <a:rPr lang="en-US" sz="700" dirty="0" err="1">
                  <a:latin typeface="Arial"/>
                  <a:cs typeface="Arial"/>
                </a:rPr>
                <a:t>sim</a:t>
              </a:r>
              <a:r>
                <a:rPr lang="en-US" sz="700" dirty="0">
                  <a:latin typeface="Arial"/>
                  <a:cs typeface="Arial"/>
                </a:rPr>
                <a:t>.</a:t>
              </a:r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2200073" y="6680265"/>
              <a:ext cx="529180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00" dirty="0" err="1">
                  <a:latin typeface="Arial"/>
                  <a:cs typeface="Arial"/>
                </a:rPr>
                <a:t>tko</a:t>
              </a:r>
              <a:r>
                <a:rPr lang="en-US" altLang="zh-CN" sz="700" dirty="0">
                  <a:latin typeface="Arial"/>
                  <a:cs typeface="Arial"/>
                </a:rPr>
                <a:t> </a:t>
              </a:r>
              <a:r>
                <a:rPr lang="en-US" altLang="zh-CN" sz="700" dirty="0" err="1">
                  <a:latin typeface="Arial"/>
                  <a:cs typeface="Arial"/>
                </a:rPr>
                <a:t>sim</a:t>
              </a:r>
              <a:r>
                <a:rPr lang="en-US" altLang="zh-CN" sz="700" dirty="0">
                  <a:latin typeface="Arial"/>
                  <a:cs typeface="Arial"/>
                </a:rPr>
                <a:t>.</a:t>
              </a:r>
              <a:endParaRPr lang="en-US" sz="700" dirty="0">
                <a:latin typeface="Arial"/>
                <a:cs typeface="Arial"/>
              </a:endParaRPr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2134123" y="6566041"/>
              <a:ext cx="582577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mko</a:t>
              </a:r>
              <a:r>
                <a:rPr lang="en-US" sz="700" dirty="0">
                  <a:latin typeface="Arial"/>
                  <a:cs typeface="Arial"/>
                </a:rPr>
                <a:t> </a:t>
              </a:r>
              <a:r>
                <a:rPr lang="en-US" sz="700" dirty="0" err="1">
                  <a:latin typeface="Arial"/>
                  <a:cs typeface="Arial"/>
                </a:rPr>
                <a:t>sim</a:t>
              </a:r>
              <a:r>
                <a:rPr lang="en-US" sz="700" dirty="0">
                  <a:latin typeface="Arial"/>
                  <a:cs typeface="Arial"/>
                </a:rPr>
                <a:t>.</a:t>
              </a:r>
            </a:p>
          </p:txBody>
        </p:sp>
        <p:pic>
          <p:nvPicPr>
            <p:cNvPr id="247" name="Picture 246" descr="nfirf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250" y="3749213"/>
              <a:ext cx="2743200" cy="2743200"/>
            </a:xfrm>
            <a:prstGeom prst="rect">
              <a:avLst/>
            </a:prstGeom>
          </p:spPr>
        </p:pic>
        <p:pic>
          <p:nvPicPr>
            <p:cNvPr id="248" name="Picture 247" descr="ikk_new_2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32" y="3754284"/>
              <a:ext cx="2743200" cy="2743200"/>
            </a:xfrm>
            <a:prstGeom prst="rect">
              <a:avLst/>
            </a:prstGeom>
          </p:spPr>
        </p:pic>
      </p:grpSp>
      <p:sp>
        <p:nvSpPr>
          <p:cNvPr id="249" name="Rectangle 248"/>
          <p:cNvSpPr/>
          <p:nvPr/>
        </p:nvSpPr>
        <p:spPr>
          <a:xfrm>
            <a:off x="753610" y="184666"/>
            <a:ext cx="3927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 </a:t>
            </a:r>
            <a:r>
              <a:rPr lang="en-US" dirty="0" smtClean="0"/>
              <a:t>validation and experimental data </a:t>
            </a:r>
            <a:endParaRPr lang="en-US" dirty="0"/>
          </a:p>
        </p:txBody>
      </p:sp>
      <p:sp>
        <p:nvSpPr>
          <p:cNvPr id="250" name="Rectangle 249"/>
          <p:cNvSpPr/>
          <p:nvPr/>
        </p:nvSpPr>
        <p:spPr>
          <a:xfrm>
            <a:off x="31537" y="6496549"/>
            <a:ext cx="722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Diana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62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4547" y="44923"/>
            <a:ext cx="7252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Dynamics features in sub-</a:t>
            </a:r>
            <a:r>
              <a:rPr lang="en-US" b="1" dirty="0" smtClean="0">
                <a:latin typeface="Arial"/>
                <a:cs typeface="Arial"/>
              </a:rPr>
              <a:t>pathways: duration, responsive speed</a:t>
            </a:r>
            <a:endParaRPr lang="en-US" dirty="0"/>
          </a:p>
        </p:txBody>
      </p:sp>
      <p:pic>
        <p:nvPicPr>
          <p:cNvPr id="4" name="Picture 3" descr="fig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71" y="928591"/>
            <a:ext cx="5120640" cy="505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22485" y="465055"/>
            <a:ext cx="306747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A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19323" y="470141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B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22485" y="3301262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C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19323" y="3301262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D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89746" y="810076"/>
            <a:ext cx="390316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0.12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56313" y="1162910"/>
            <a:ext cx="326127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0.1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89746" y="1507786"/>
            <a:ext cx="390316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0.08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89746" y="1869522"/>
            <a:ext cx="390316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0.06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83318" y="2195143"/>
            <a:ext cx="396515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0.04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89746" y="2558069"/>
            <a:ext cx="390316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0.02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856133" y="2909271"/>
            <a:ext cx="229871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04441" y="3015602"/>
            <a:ext cx="229871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08992" y="3015602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60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936112" y="3015602"/>
            <a:ext cx="358249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120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490416" y="3015602"/>
            <a:ext cx="358249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180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046355" y="3015602"/>
            <a:ext cx="358249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240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893793" y="1105418"/>
            <a:ext cx="277323" cy="4180"/>
          </a:xfrm>
          <a:prstGeom prst="line">
            <a:avLst/>
          </a:prstGeom>
          <a:ln w="127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897372" y="1238353"/>
            <a:ext cx="277323" cy="4180"/>
          </a:xfrm>
          <a:prstGeom prst="line">
            <a:avLst/>
          </a:prstGeom>
          <a:ln w="127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897372" y="1371288"/>
            <a:ext cx="277323" cy="418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119697" y="1000122"/>
            <a:ext cx="403108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Both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19697" y="1133057"/>
            <a:ext cx="896652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TRIF pathway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119697" y="1265992"/>
            <a:ext cx="999244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MyD88 pathway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820917" y="732705"/>
            <a:ext cx="537742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b="1" dirty="0" err="1">
                <a:latin typeface="Arial"/>
                <a:cs typeface="Arial"/>
              </a:rPr>
              <a:t>NFκBn</a:t>
            </a:r>
            <a:r>
              <a:rPr lang="en-US" sz="900" b="1" dirty="0">
                <a:latin typeface="Arial"/>
                <a:cs typeface="Arial"/>
              </a:rPr>
              <a:t> </a:t>
            </a:r>
            <a:endParaRPr lang="en-US" sz="900" b="1" dirty="0"/>
          </a:p>
        </p:txBody>
      </p:sp>
      <p:sp>
        <p:nvSpPr>
          <p:cNvPr id="28" name="Rectangle 27"/>
          <p:cNvSpPr/>
          <p:nvPr/>
        </p:nvSpPr>
        <p:spPr>
          <a:xfrm>
            <a:off x="2776827" y="3192191"/>
            <a:ext cx="717115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Time (min)</a:t>
            </a:r>
          </a:p>
        </p:txBody>
      </p:sp>
      <p:sp>
        <p:nvSpPr>
          <p:cNvPr id="29" name="Rectangle 28"/>
          <p:cNvSpPr/>
          <p:nvPr/>
        </p:nvSpPr>
        <p:spPr>
          <a:xfrm rot="16200000">
            <a:off x="1185280" y="1866480"/>
            <a:ext cx="822056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 err="1">
                <a:latin typeface="Arial"/>
                <a:cs typeface="Arial"/>
              </a:rPr>
              <a:t>NFκBn</a:t>
            </a:r>
            <a:r>
              <a:rPr lang="en-US" sz="900" dirty="0">
                <a:latin typeface="Arial"/>
                <a:cs typeface="Arial"/>
              </a:rPr>
              <a:t>  (</a:t>
            </a:r>
            <a:r>
              <a:rPr lang="en-US" sz="900" dirty="0" err="1">
                <a:latin typeface="Arial"/>
                <a:cs typeface="Arial"/>
              </a:rPr>
              <a:t>μM</a:t>
            </a:r>
            <a:r>
              <a:rPr lang="en-US" sz="900" dirty="0">
                <a:latin typeface="Arial"/>
                <a:cs typeface="Arial"/>
              </a:rPr>
              <a:t>)</a:t>
            </a:r>
            <a:endParaRPr lang="en-US" sz="900" dirty="0"/>
          </a:p>
        </p:txBody>
      </p:sp>
      <p:sp>
        <p:nvSpPr>
          <p:cNvPr id="30" name="Rectangle 29"/>
          <p:cNvSpPr/>
          <p:nvPr/>
        </p:nvSpPr>
        <p:spPr>
          <a:xfrm rot="16200000">
            <a:off x="3881297" y="1866481"/>
            <a:ext cx="1435261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Response duration (min)</a:t>
            </a:r>
            <a:endParaRPr lang="en-US" sz="900" dirty="0"/>
          </a:p>
        </p:txBody>
      </p:sp>
      <p:sp>
        <p:nvSpPr>
          <p:cNvPr id="31" name="Rectangle 30"/>
          <p:cNvSpPr/>
          <p:nvPr/>
        </p:nvSpPr>
        <p:spPr>
          <a:xfrm>
            <a:off x="4635120" y="1866853"/>
            <a:ext cx="358249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120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701686" y="2389557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60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768253" y="2909271"/>
            <a:ext cx="229871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635120" y="816700"/>
            <a:ext cx="358249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240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635120" y="1346552"/>
            <a:ext cx="358249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180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774867" y="3015602"/>
            <a:ext cx="362476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-1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488363" y="3015602"/>
            <a:ext cx="336853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217151" y="3015602"/>
            <a:ext cx="336853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953591" y="3015602"/>
            <a:ext cx="336853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404423" y="3192191"/>
            <a:ext cx="1063364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LPS dose (ng/ml)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325359" y="732705"/>
            <a:ext cx="1210965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Response duration</a:t>
            </a:r>
            <a:endParaRPr lang="en-US" sz="900" b="1" dirty="0"/>
          </a:p>
        </p:txBody>
      </p:sp>
      <p:sp>
        <p:nvSpPr>
          <p:cNvPr id="42" name="Rectangle 41"/>
          <p:cNvSpPr/>
          <p:nvPr/>
        </p:nvSpPr>
        <p:spPr>
          <a:xfrm rot="16200000">
            <a:off x="1083848" y="4713503"/>
            <a:ext cx="1204428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Half peak time (min)</a:t>
            </a:r>
            <a:endParaRPr lang="en-US" sz="900" dirty="0"/>
          </a:p>
        </p:txBody>
      </p:sp>
      <p:sp>
        <p:nvSpPr>
          <p:cNvPr id="43" name="Rectangle 42"/>
          <p:cNvSpPr/>
          <p:nvPr/>
        </p:nvSpPr>
        <p:spPr>
          <a:xfrm>
            <a:off x="1793408" y="4806027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30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793408" y="5493122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859975" y="5862740"/>
            <a:ext cx="229871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793408" y="3756816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60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877292" y="5966210"/>
            <a:ext cx="362476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-1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590788" y="5966210"/>
            <a:ext cx="336853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304280" y="5966210"/>
            <a:ext cx="336853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040720" y="5966210"/>
            <a:ext cx="336853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2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83325" y="6159955"/>
            <a:ext cx="1063364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LPS dose (ng/ml)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548296" y="3540161"/>
            <a:ext cx="1082926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Response speed</a:t>
            </a:r>
            <a:endParaRPr lang="en-US" sz="900" b="1" dirty="0"/>
          </a:p>
        </p:txBody>
      </p:sp>
      <p:sp>
        <p:nvSpPr>
          <p:cNvPr id="53" name="Rectangle 52"/>
          <p:cNvSpPr/>
          <p:nvPr/>
        </p:nvSpPr>
        <p:spPr>
          <a:xfrm>
            <a:off x="4925754" y="3548074"/>
            <a:ext cx="1895291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Time of the maximum response</a:t>
            </a:r>
            <a:endParaRPr lang="en-US" sz="900" b="1" dirty="0"/>
          </a:p>
        </p:txBody>
      </p:sp>
      <p:sp>
        <p:nvSpPr>
          <p:cNvPr id="54" name="Rectangle 53"/>
          <p:cNvSpPr/>
          <p:nvPr/>
        </p:nvSpPr>
        <p:spPr>
          <a:xfrm rot="16200000">
            <a:off x="4025350" y="4719835"/>
            <a:ext cx="973765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Peak time (min)</a:t>
            </a:r>
            <a:endParaRPr lang="en-US" sz="900" dirty="0"/>
          </a:p>
        </p:txBody>
      </p:sp>
      <p:sp>
        <p:nvSpPr>
          <p:cNvPr id="55" name="Rectangle 54"/>
          <p:cNvSpPr/>
          <p:nvPr/>
        </p:nvSpPr>
        <p:spPr>
          <a:xfrm>
            <a:off x="5409495" y="6166287"/>
            <a:ext cx="1063364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LPS dose (ng/ml)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793408" y="5154353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20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793408" y="4446794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40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793408" y="4108025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50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703981" y="4796021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30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703981" y="5483116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70548" y="5852734"/>
            <a:ext cx="229871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4703981" y="3746810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60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787865" y="5956204"/>
            <a:ext cx="362476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-1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501361" y="5956204"/>
            <a:ext cx="336853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214853" y="5956204"/>
            <a:ext cx="336853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951293" y="5956204"/>
            <a:ext cx="336853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2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703981" y="5144347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20</a:t>
            </a:r>
          </a:p>
        </p:txBody>
      </p:sp>
      <p:sp>
        <p:nvSpPr>
          <p:cNvPr id="68" name="Rectangle 67"/>
          <p:cNvSpPr/>
          <p:nvPr/>
        </p:nvSpPr>
        <p:spPr>
          <a:xfrm>
            <a:off x="4703981" y="4436788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40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703981" y="4098019"/>
            <a:ext cx="294060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4222097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83787" y="635183"/>
            <a:ext cx="306747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A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66" y="1193309"/>
            <a:ext cx="3413760" cy="13531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887" y="635183"/>
            <a:ext cx="3530600" cy="2679700"/>
          </a:xfrm>
          <a:prstGeom prst="rect">
            <a:avLst/>
          </a:prstGeom>
        </p:spPr>
      </p:pic>
      <p:pic>
        <p:nvPicPr>
          <p:cNvPr id="6" name="Picture 5" descr="Rplot14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299" y="4474193"/>
            <a:ext cx="3076493" cy="1994022"/>
          </a:xfrm>
          <a:prstGeom prst="rect">
            <a:avLst/>
          </a:prstGeom>
          <a:effectLst/>
        </p:spPr>
      </p:pic>
      <p:sp>
        <p:nvSpPr>
          <p:cNvPr id="7" name="Rectangle 6"/>
          <p:cNvSpPr/>
          <p:nvPr/>
        </p:nvSpPr>
        <p:spPr>
          <a:xfrm>
            <a:off x="933241" y="6413022"/>
            <a:ext cx="244136" cy="252118"/>
          </a:xfrm>
          <a:prstGeom prst="rect">
            <a:avLst/>
          </a:prstGeom>
          <a:effectLst/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>
                <a:latin typeface="Helvetica"/>
                <a:cs typeface="Helvetica"/>
              </a:rPr>
              <a:t>0</a:t>
            </a:r>
            <a:endParaRPr lang="en-US" sz="1100" baseline="30000" dirty="0">
              <a:latin typeface="Helvetica"/>
              <a:cs typeface="Helvetic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82799" y="6413022"/>
            <a:ext cx="361781" cy="252118"/>
          </a:xfrm>
          <a:prstGeom prst="rect">
            <a:avLst/>
          </a:prstGeom>
          <a:effectLst/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>
                <a:latin typeface="Helvetica"/>
                <a:cs typeface="Helvetica"/>
              </a:rPr>
              <a:t>0.4</a:t>
            </a:r>
            <a:endParaRPr lang="en-US" sz="1100" baseline="30000" dirty="0">
              <a:latin typeface="Helvetica"/>
              <a:cs typeface="Helvetic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6617" y="6413022"/>
            <a:ext cx="361781" cy="252118"/>
          </a:xfrm>
          <a:prstGeom prst="rect">
            <a:avLst/>
          </a:prstGeom>
          <a:effectLst/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>
                <a:latin typeface="Helvetica"/>
                <a:cs typeface="Helvetica"/>
              </a:rPr>
              <a:t>0.2</a:t>
            </a:r>
            <a:endParaRPr lang="en-US" sz="1100" baseline="30000" dirty="0">
              <a:latin typeface="Helvetica"/>
              <a:cs typeface="Helvetic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31205" y="6413022"/>
            <a:ext cx="361781" cy="252118"/>
          </a:xfrm>
          <a:prstGeom prst="rect">
            <a:avLst/>
          </a:prstGeom>
          <a:effectLst/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>
                <a:latin typeface="Helvetica"/>
                <a:cs typeface="Helvetica"/>
              </a:rPr>
              <a:t>0.6</a:t>
            </a:r>
            <a:endParaRPr lang="en-US" sz="1100" baseline="30000" dirty="0">
              <a:latin typeface="Helvetica"/>
              <a:cs typeface="Helvetica"/>
            </a:endParaRPr>
          </a:p>
        </p:txBody>
      </p:sp>
      <p:graphicFrame>
        <p:nvGraphicFramePr>
          <p:cNvPr id="11" name="Char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677722"/>
              </p:ext>
            </p:extLst>
          </p:nvPr>
        </p:nvGraphicFramePr>
        <p:xfrm>
          <a:off x="899619" y="2858005"/>
          <a:ext cx="3080918" cy="1657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Rectangle 11"/>
          <p:cNvSpPr/>
          <p:nvPr/>
        </p:nvSpPr>
        <p:spPr>
          <a:xfrm>
            <a:off x="3098335" y="6413022"/>
            <a:ext cx="361781" cy="252118"/>
          </a:xfrm>
          <a:prstGeom prst="rect">
            <a:avLst/>
          </a:prstGeom>
          <a:effectLst/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>
                <a:latin typeface="Helvetica"/>
                <a:cs typeface="Helvetica"/>
              </a:rPr>
              <a:t>0.8</a:t>
            </a:r>
            <a:endParaRPr lang="en-US" sz="1100" baseline="30000" dirty="0"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10192" y="6413022"/>
            <a:ext cx="244136" cy="252118"/>
          </a:xfrm>
          <a:prstGeom prst="rect">
            <a:avLst/>
          </a:prstGeom>
          <a:effectLst/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>
                <a:latin typeface="Helvetica"/>
                <a:cs typeface="Helvetica"/>
              </a:rPr>
              <a:t>1</a:t>
            </a:r>
            <a:endParaRPr lang="en-US" sz="1100" baseline="30000" dirty="0">
              <a:latin typeface="Helvetica"/>
              <a:cs typeface="Helvetic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92127" y="6535505"/>
            <a:ext cx="528858" cy="252118"/>
          </a:xfrm>
          <a:prstGeom prst="rect">
            <a:avLst/>
          </a:prstGeom>
          <a:effectLst/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>
                <a:latin typeface="Helvetica"/>
                <a:cs typeface="Helvetica"/>
              </a:rPr>
              <a:t>C</a:t>
            </a:r>
            <a:r>
              <a:rPr lang="en-US" sz="1100" baseline="-25000" dirty="0">
                <a:latin typeface="Helvetica"/>
                <a:cs typeface="Helvetica"/>
              </a:rPr>
              <a:t>0</a:t>
            </a:r>
            <a:r>
              <a:rPr lang="en-US" sz="1100" dirty="0">
                <a:latin typeface="Helvetica"/>
                <a:cs typeface="Helvetica"/>
              </a:rPr>
              <a:t>/M</a:t>
            </a:r>
            <a:r>
              <a:rPr lang="en-US" sz="1100" baseline="-25000" dirty="0">
                <a:latin typeface="Helvetica"/>
                <a:cs typeface="Helvetica"/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39557" y="6314403"/>
            <a:ext cx="244136" cy="252118"/>
          </a:xfrm>
          <a:prstGeom prst="rect">
            <a:avLst/>
          </a:prstGeom>
          <a:effectLst/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>
                <a:latin typeface="Helvetica"/>
                <a:cs typeface="Helvetica"/>
              </a:rPr>
              <a:t>0</a:t>
            </a:r>
            <a:endParaRPr lang="en-US" sz="1100" baseline="30000" dirty="0">
              <a:latin typeface="Helvetica"/>
              <a:cs typeface="Helvetic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39556" y="5836525"/>
            <a:ext cx="361781" cy="252118"/>
          </a:xfrm>
          <a:prstGeom prst="rect">
            <a:avLst/>
          </a:prstGeom>
          <a:effectLst/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>
                <a:latin typeface="Helvetica"/>
                <a:cs typeface="Helvetica"/>
              </a:rPr>
              <a:t>0.2</a:t>
            </a:r>
            <a:endParaRPr lang="en-US" sz="1100" baseline="30000" dirty="0">
              <a:latin typeface="Helvetica"/>
              <a:cs typeface="Helvetic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39556" y="4376659"/>
            <a:ext cx="361781" cy="252118"/>
          </a:xfrm>
          <a:prstGeom prst="rect">
            <a:avLst/>
          </a:prstGeom>
          <a:effectLst/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>
                <a:latin typeface="Helvetica"/>
                <a:cs typeface="Helvetica"/>
              </a:rPr>
              <a:t>0.8</a:t>
            </a:r>
            <a:endParaRPr lang="en-US" sz="1100" baseline="30000" dirty="0">
              <a:latin typeface="Helvetica"/>
              <a:cs typeface="Helvetic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39556" y="4870184"/>
            <a:ext cx="361781" cy="252118"/>
          </a:xfrm>
          <a:prstGeom prst="rect">
            <a:avLst/>
          </a:prstGeom>
          <a:effectLst/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>
                <a:latin typeface="Helvetica"/>
                <a:cs typeface="Helvetica"/>
              </a:rPr>
              <a:t>0.6</a:t>
            </a:r>
            <a:endParaRPr lang="en-US" sz="1100" baseline="30000" dirty="0">
              <a:latin typeface="Helvetica"/>
              <a:cs typeface="Helvetic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39556" y="5352815"/>
            <a:ext cx="361781" cy="252118"/>
          </a:xfrm>
          <a:prstGeom prst="rect">
            <a:avLst/>
          </a:prstGeom>
          <a:effectLst/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>
                <a:latin typeface="Helvetica"/>
                <a:cs typeface="Helvetica"/>
              </a:rPr>
              <a:t>0.4</a:t>
            </a:r>
            <a:endParaRPr lang="en-US" sz="1100" baseline="30000" dirty="0">
              <a:latin typeface="Helvetica"/>
              <a:cs typeface="Helvetic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76250" y="6304431"/>
            <a:ext cx="244081" cy="252092"/>
          </a:xfrm>
          <a:prstGeom prst="rect">
            <a:avLst/>
          </a:prstGeom>
          <a:effectLst/>
        </p:spPr>
        <p:txBody>
          <a:bodyPr wrap="none" lIns="82013" tIns="41007" rIns="82013" bIns="41007">
            <a:spAutoFit/>
          </a:bodyPr>
          <a:lstStyle/>
          <a:p>
            <a:r>
              <a:rPr lang="en-US" sz="1100" dirty="0">
                <a:latin typeface="Helvetica"/>
                <a:cs typeface="Helvetica"/>
              </a:rPr>
              <a:t>0</a:t>
            </a:r>
            <a:endParaRPr lang="en-US" sz="1100" baseline="30000" dirty="0">
              <a:latin typeface="Helvetica"/>
              <a:cs typeface="Helvetic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56466" y="5163443"/>
            <a:ext cx="361726" cy="252092"/>
          </a:xfrm>
          <a:prstGeom prst="rect">
            <a:avLst/>
          </a:prstGeom>
          <a:effectLst/>
        </p:spPr>
        <p:txBody>
          <a:bodyPr wrap="none" lIns="82013" tIns="41007" rIns="82013" bIns="41007">
            <a:spAutoFit/>
          </a:bodyPr>
          <a:lstStyle/>
          <a:p>
            <a:r>
              <a:rPr lang="en-US" sz="1100" dirty="0">
                <a:latin typeface="Helvetica"/>
                <a:cs typeface="Helvetica"/>
              </a:rPr>
              <a:t>0.6</a:t>
            </a:r>
            <a:endParaRPr lang="en-US" sz="1100" baseline="30000" dirty="0">
              <a:latin typeface="Helvetica"/>
              <a:cs typeface="Helvetic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56466" y="5908371"/>
            <a:ext cx="361726" cy="252092"/>
          </a:xfrm>
          <a:prstGeom prst="rect">
            <a:avLst/>
          </a:prstGeom>
          <a:effectLst/>
        </p:spPr>
        <p:txBody>
          <a:bodyPr wrap="none" lIns="82013" tIns="41007" rIns="82013" bIns="41007">
            <a:spAutoFit/>
          </a:bodyPr>
          <a:lstStyle/>
          <a:p>
            <a:r>
              <a:rPr lang="en-US" sz="1100" dirty="0">
                <a:latin typeface="Helvetica"/>
                <a:cs typeface="Helvetica"/>
              </a:rPr>
              <a:t>0.2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56466" y="5525386"/>
            <a:ext cx="361726" cy="252092"/>
          </a:xfrm>
          <a:prstGeom prst="rect">
            <a:avLst/>
          </a:prstGeom>
          <a:effectLst/>
        </p:spPr>
        <p:txBody>
          <a:bodyPr wrap="none" lIns="82013" tIns="41007" rIns="82013" bIns="41007">
            <a:spAutoFit/>
          </a:bodyPr>
          <a:lstStyle/>
          <a:p>
            <a:r>
              <a:rPr lang="en-US" sz="1100" dirty="0">
                <a:latin typeface="Helvetica"/>
                <a:cs typeface="Helvetica"/>
              </a:rPr>
              <a:t>0.4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6466" y="4795076"/>
            <a:ext cx="361726" cy="252092"/>
          </a:xfrm>
          <a:prstGeom prst="rect">
            <a:avLst/>
          </a:prstGeom>
          <a:effectLst/>
        </p:spPr>
        <p:txBody>
          <a:bodyPr wrap="none" lIns="82013" tIns="41007" rIns="82013" bIns="41007">
            <a:spAutoFit/>
          </a:bodyPr>
          <a:lstStyle/>
          <a:p>
            <a:r>
              <a:rPr lang="en-US" sz="1100" dirty="0">
                <a:latin typeface="Helvetica"/>
                <a:cs typeface="Helvetica"/>
              </a:rPr>
              <a:t>0.8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76250" y="4422981"/>
            <a:ext cx="244081" cy="252092"/>
          </a:xfrm>
          <a:prstGeom prst="rect">
            <a:avLst/>
          </a:prstGeom>
          <a:effectLst/>
        </p:spPr>
        <p:txBody>
          <a:bodyPr wrap="none" lIns="82013" tIns="41007" rIns="82013" bIns="41007">
            <a:spAutoFit/>
          </a:bodyPr>
          <a:lstStyle/>
          <a:p>
            <a:r>
              <a:rPr lang="en-US" sz="1100" dirty="0">
                <a:latin typeface="Helvetica"/>
                <a:cs typeface="Helvetica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 rot="16200000">
            <a:off x="413538" y="5320020"/>
            <a:ext cx="424369" cy="252118"/>
          </a:xfrm>
          <a:prstGeom prst="rect">
            <a:avLst/>
          </a:prstGeom>
          <a:effectLst/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>
                <a:latin typeface="Helvetica"/>
                <a:cs typeface="Helvetica"/>
              </a:rPr>
              <a:t>k</a:t>
            </a:r>
            <a:r>
              <a:rPr lang="en-US" sz="1100" baseline="-25000" dirty="0">
                <a:latin typeface="Helvetica"/>
                <a:cs typeface="Helvetica"/>
              </a:rPr>
              <a:t>f</a:t>
            </a:r>
            <a:r>
              <a:rPr lang="en-US" sz="1100" dirty="0">
                <a:latin typeface="Helvetica"/>
                <a:cs typeface="Helvetica"/>
              </a:rPr>
              <a:t>/k</a:t>
            </a:r>
            <a:r>
              <a:rPr lang="en-US" sz="1100" baseline="-25000" dirty="0">
                <a:latin typeface="Helvetica"/>
                <a:cs typeface="Helvetica"/>
              </a:rPr>
              <a:t>b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29712" y="4259054"/>
            <a:ext cx="244081" cy="252092"/>
          </a:xfrm>
          <a:prstGeom prst="rect">
            <a:avLst/>
          </a:prstGeom>
          <a:effectLst/>
        </p:spPr>
        <p:txBody>
          <a:bodyPr wrap="none" lIns="82013" tIns="41007" rIns="82013" bIns="41007">
            <a:spAutoFit/>
          </a:bodyPr>
          <a:lstStyle/>
          <a:p>
            <a:r>
              <a:rPr lang="en-US" sz="1100" dirty="0">
                <a:latin typeface="Helvetica"/>
                <a:cs typeface="Helvetica"/>
              </a:rPr>
              <a:t>0</a:t>
            </a:r>
            <a:endParaRPr lang="en-US" sz="1100" baseline="30000" dirty="0">
              <a:latin typeface="Helvetica"/>
              <a:cs typeface="Helvetica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9928" y="3222582"/>
            <a:ext cx="361726" cy="252092"/>
          </a:xfrm>
          <a:prstGeom prst="rect">
            <a:avLst/>
          </a:prstGeom>
          <a:effectLst/>
        </p:spPr>
        <p:txBody>
          <a:bodyPr wrap="none" lIns="82013" tIns="41007" rIns="82013" bIns="41007">
            <a:spAutoFit/>
          </a:bodyPr>
          <a:lstStyle/>
          <a:p>
            <a:r>
              <a:rPr lang="en-US" sz="1100" dirty="0">
                <a:latin typeface="Helvetica"/>
                <a:cs typeface="Helvetica"/>
              </a:rPr>
              <a:t>0.6</a:t>
            </a:r>
            <a:endParaRPr lang="en-US" sz="1100" baseline="30000" dirty="0">
              <a:latin typeface="Helvetic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09928" y="3894349"/>
            <a:ext cx="361726" cy="252092"/>
          </a:xfrm>
          <a:prstGeom prst="rect">
            <a:avLst/>
          </a:prstGeom>
          <a:effectLst/>
        </p:spPr>
        <p:txBody>
          <a:bodyPr wrap="none" lIns="82013" tIns="41007" rIns="82013" bIns="41007">
            <a:spAutoFit/>
          </a:bodyPr>
          <a:lstStyle/>
          <a:p>
            <a:r>
              <a:rPr lang="en-US" sz="1100" dirty="0">
                <a:latin typeface="Helvetica"/>
                <a:cs typeface="Helvetica"/>
              </a:rPr>
              <a:t>0.2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09928" y="3542719"/>
            <a:ext cx="361726" cy="252092"/>
          </a:xfrm>
          <a:prstGeom prst="rect">
            <a:avLst/>
          </a:prstGeom>
          <a:effectLst/>
        </p:spPr>
        <p:txBody>
          <a:bodyPr wrap="none" lIns="82013" tIns="41007" rIns="82013" bIns="41007">
            <a:spAutoFit/>
          </a:bodyPr>
          <a:lstStyle/>
          <a:p>
            <a:r>
              <a:rPr lang="en-US" sz="1100" dirty="0">
                <a:latin typeface="Helvetica"/>
                <a:cs typeface="Helvetica"/>
              </a:rPr>
              <a:t>0.4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12344" y="2906817"/>
            <a:ext cx="361726" cy="252092"/>
          </a:xfrm>
          <a:prstGeom prst="rect">
            <a:avLst/>
          </a:prstGeom>
          <a:effectLst/>
        </p:spPr>
        <p:txBody>
          <a:bodyPr wrap="none" lIns="82013" tIns="41007" rIns="82013" bIns="41007">
            <a:spAutoFit/>
          </a:bodyPr>
          <a:lstStyle/>
          <a:p>
            <a:r>
              <a:rPr lang="en-US" sz="1100" dirty="0">
                <a:latin typeface="Helvetica"/>
                <a:cs typeface="Helvetica"/>
              </a:rPr>
              <a:t>0.8</a:t>
            </a:r>
          </a:p>
        </p:txBody>
      </p:sp>
      <p:sp>
        <p:nvSpPr>
          <p:cNvPr id="32" name="Rectangle 31"/>
          <p:cNvSpPr/>
          <p:nvPr/>
        </p:nvSpPr>
        <p:spPr>
          <a:xfrm rot="16200000">
            <a:off x="305639" y="3508910"/>
            <a:ext cx="640171" cy="252118"/>
          </a:xfrm>
          <a:prstGeom prst="rect">
            <a:avLst/>
          </a:prstGeom>
          <a:effectLst/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>
                <a:latin typeface="Helvetica"/>
                <a:cs typeface="Helvetica"/>
              </a:rPr>
              <a:t>M</a:t>
            </a:r>
            <a:r>
              <a:rPr lang="en-US" sz="1100" baseline="30000" dirty="0">
                <a:latin typeface="Helvetica"/>
                <a:cs typeface="Helvetica"/>
              </a:rPr>
              <a:t>ss</a:t>
            </a:r>
            <a:r>
              <a:rPr lang="en-US" sz="1100" baseline="-25000" dirty="0">
                <a:latin typeface="Helvetica"/>
                <a:cs typeface="Helvetica"/>
              </a:rPr>
              <a:t>6</a:t>
            </a:r>
            <a:r>
              <a:rPr lang="en-US" sz="1100" dirty="0">
                <a:latin typeface="Helvetica"/>
                <a:cs typeface="Helvetica"/>
              </a:rPr>
              <a:t>/M</a:t>
            </a:r>
            <a:r>
              <a:rPr lang="en-US" sz="1100" baseline="-25000" dirty="0">
                <a:latin typeface="Helvetica"/>
                <a:cs typeface="Helvetica"/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760128" y="4213564"/>
            <a:ext cx="640171" cy="252118"/>
          </a:xfrm>
          <a:prstGeom prst="rect">
            <a:avLst/>
          </a:prstGeom>
          <a:effectLst/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>
                <a:latin typeface="Helvetica"/>
                <a:cs typeface="Helvetica"/>
              </a:rPr>
              <a:t>M</a:t>
            </a:r>
            <a:r>
              <a:rPr lang="en-US" sz="1100" baseline="30000" dirty="0">
                <a:latin typeface="Helvetica"/>
                <a:cs typeface="Helvetica"/>
              </a:rPr>
              <a:t>ss</a:t>
            </a:r>
            <a:r>
              <a:rPr lang="en-US" sz="1100" baseline="-25000" dirty="0">
                <a:latin typeface="Helvetica"/>
                <a:cs typeface="Helvetica"/>
              </a:rPr>
              <a:t>6</a:t>
            </a:r>
            <a:r>
              <a:rPr lang="en-US" sz="1100" dirty="0">
                <a:latin typeface="Helvetica"/>
                <a:cs typeface="Helvetica"/>
              </a:rPr>
              <a:t>/M</a:t>
            </a:r>
            <a:r>
              <a:rPr lang="en-US" sz="1100" baseline="-25000" dirty="0">
                <a:latin typeface="Helvetica"/>
                <a:cs typeface="Helvetica"/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84784" y="2557247"/>
            <a:ext cx="306747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A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84784" y="4329711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B</a:t>
            </a:r>
            <a:endParaRPr lang="en-US" b="1" dirty="0">
              <a:latin typeface="Arial"/>
              <a:cs typeface="Arial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1041145" y="3789881"/>
            <a:ext cx="248355" cy="944"/>
          </a:xfrm>
          <a:prstGeom prst="line">
            <a:avLst/>
          </a:prstGeom>
          <a:ln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318851" y="3754954"/>
            <a:ext cx="0" cy="625748"/>
          </a:xfrm>
          <a:prstGeom prst="line">
            <a:avLst/>
          </a:prstGeom>
          <a:ln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392763" y="3982240"/>
            <a:ext cx="792964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Arial"/>
                <a:cs typeface="Arial"/>
              </a:rPr>
              <a:t>Threshold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201462" y="3530310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B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7758" y="4088057"/>
            <a:ext cx="2389632" cy="1548766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5933721" y="5046910"/>
            <a:ext cx="0" cy="472916"/>
          </a:xfrm>
          <a:prstGeom prst="line">
            <a:avLst/>
          </a:prstGeom>
          <a:ln w="12700" cmpd="sng"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608062" y="5487005"/>
            <a:ext cx="229871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987038" y="5487005"/>
            <a:ext cx="326127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0.2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413045" y="5487005"/>
            <a:ext cx="332395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0.4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837098" y="5487005"/>
            <a:ext cx="326127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0.6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265320" y="5487005"/>
            <a:ext cx="326127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0.8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747369" y="5487000"/>
            <a:ext cx="229871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649868" y="5609495"/>
            <a:ext cx="441505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k</a:t>
            </a:r>
            <a:r>
              <a:rPr lang="en-US" sz="900" b="1" baseline="-25000" dirty="0">
                <a:latin typeface="Arial"/>
                <a:cs typeface="Arial"/>
              </a:rPr>
              <a:t>f  </a:t>
            </a:r>
            <a:r>
              <a:rPr lang="en-US" sz="900" b="1" dirty="0">
                <a:latin typeface="Arial"/>
                <a:cs typeface="Arial"/>
              </a:rPr>
              <a:t>/k</a:t>
            </a:r>
            <a:r>
              <a:rPr lang="en-US" sz="900" b="1" baseline="-25000" dirty="0">
                <a:latin typeface="Arial"/>
                <a:cs typeface="Arial"/>
              </a:rPr>
              <a:t>b</a:t>
            </a:r>
          </a:p>
        </p:txBody>
      </p:sp>
      <p:sp>
        <p:nvSpPr>
          <p:cNvPr id="49" name="Rectangle 48"/>
          <p:cNvSpPr/>
          <p:nvPr/>
        </p:nvSpPr>
        <p:spPr>
          <a:xfrm rot="16200000">
            <a:off x="4873778" y="4719039"/>
            <a:ext cx="1063364" cy="221341"/>
          </a:xfrm>
          <a:prstGeom prst="rect">
            <a:avLst/>
          </a:prstGeom>
          <a:effectLst/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Helvetica"/>
                <a:cs typeface="Helvetica"/>
              </a:rPr>
              <a:t>Hill coefficient (n)</a:t>
            </a:r>
            <a:endParaRPr lang="en-US" sz="900" baseline="-25000" dirty="0">
              <a:latin typeface="Helvetica"/>
              <a:cs typeface="Helvetica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538217" y="5412586"/>
            <a:ext cx="229817" cy="221314"/>
          </a:xfrm>
          <a:prstGeom prst="rect">
            <a:avLst/>
          </a:prstGeom>
          <a:effectLst/>
        </p:spPr>
        <p:txBody>
          <a:bodyPr wrap="none" lIns="82013" tIns="41007" rIns="82013" bIns="41007">
            <a:spAutoFit/>
          </a:bodyPr>
          <a:lstStyle/>
          <a:p>
            <a:r>
              <a:rPr lang="en-US" sz="900" dirty="0">
                <a:latin typeface="Helvetica"/>
                <a:cs typeface="Helvetica"/>
              </a:rPr>
              <a:t>2</a:t>
            </a:r>
            <a:endParaRPr lang="en-US" sz="900" baseline="30000" dirty="0">
              <a:latin typeface="Helvetica"/>
              <a:cs typeface="Helvetica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538217" y="4302664"/>
            <a:ext cx="229817" cy="221314"/>
          </a:xfrm>
          <a:prstGeom prst="rect">
            <a:avLst/>
          </a:prstGeom>
          <a:effectLst/>
        </p:spPr>
        <p:txBody>
          <a:bodyPr wrap="none" lIns="82013" tIns="41007" rIns="82013" bIns="41007">
            <a:spAutoFit/>
          </a:bodyPr>
          <a:lstStyle/>
          <a:p>
            <a:r>
              <a:rPr lang="en-US" sz="900" dirty="0">
                <a:latin typeface="Helvetica"/>
                <a:cs typeface="Helvetica"/>
              </a:rPr>
              <a:t>3</a:t>
            </a:r>
            <a:endParaRPr lang="en-US" sz="900" baseline="30000" dirty="0">
              <a:latin typeface="Helvetica"/>
              <a:cs typeface="Helvetica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38397" y="4745016"/>
            <a:ext cx="332340" cy="221314"/>
          </a:xfrm>
          <a:prstGeom prst="rect">
            <a:avLst/>
          </a:prstGeom>
          <a:effectLst/>
        </p:spPr>
        <p:txBody>
          <a:bodyPr wrap="none" lIns="82013" tIns="41007" rIns="82013" bIns="41007">
            <a:spAutoFit/>
          </a:bodyPr>
          <a:lstStyle/>
          <a:p>
            <a:r>
              <a:rPr lang="en-US" sz="900" dirty="0">
                <a:latin typeface="Helvetica"/>
                <a:cs typeface="Helvetica"/>
              </a:rPr>
              <a:t>2.6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438397" y="4076978"/>
            <a:ext cx="326072" cy="221314"/>
          </a:xfrm>
          <a:prstGeom prst="rect">
            <a:avLst/>
          </a:prstGeom>
          <a:effectLst/>
        </p:spPr>
        <p:txBody>
          <a:bodyPr wrap="none" lIns="82013" tIns="41007" rIns="82013" bIns="41007">
            <a:spAutoFit/>
          </a:bodyPr>
          <a:lstStyle/>
          <a:p>
            <a:r>
              <a:rPr lang="en-US" sz="900" dirty="0">
                <a:latin typeface="Helvetica"/>
                <a:cs typeface="Helvetica"/>
              </a:rPr>
              <a:t>3.2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438397" y="4523291"/>
            <a:ext cx="326072" cy="221314"/>
          </a:xfrm>
          <a:prstGeom prst="rect">
            <a:avLst/>
          </a:prstGeom>
          <a:effectLst/>
        </p:spPr>
        <p:txBody>
          <a:bodyPr wrap="none" lIns="82013" tIns="41007" rIns="82013" bIns="41007">
            <a:spAutoFit/>
          </a:bodyPr>
          <a:lstStyle/>
          <a:p>
            <a:r>
              <a:rPr lang="en-US" sz="900" dirty="0">
                <a:latin typeface="Helvetica"/>
                <a:cs typeface="Helvetica"/>
              </a:rPr>
              <a:t>2.8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438397" y="4957804"/>
            <a:ext cx="326072" cy="221314"/>
          </a:xfrm>
          <a:prstGeom prst="rect">
            <a:avLst/>
          </a:prstGeom>
          <a:effectLst/>
        </p:spPr>
        <p:txBody>
          <a:bodyPr wrap="none" lIns="82013" tIns="41007" rIns="82013" bIns="41007">
            <a:spAutoFit/>
          </a:bodyPr>
          <a:lstStyle/>
          <a:p>
            <a:r>
              <a:rPr lang="en-US" sz="900" dirty="0">
                <a:latin typeface="Helvetica"/>
                <a:cs typeface="Helvetica"/>
              </a:rPr>
              <a:t>2.4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438397" y="5177977"/>
            <a:ext cx="326072" cy="221314"/>
          </a:xfrm>
          <a:prstGeom prst="rect">
            <a:avLst/>
          </a:prstGeom>
          <a:effectLst/>
        </p:spPr>
        <p:txBody>
          <a:bodyPr wrap="none" lIns="82013" tIns="41007" rIns="82013" bIns="41007">
            <a:spAutoFit/>
          </a:bodyPr>
          <a:lstStyle/>
          <a:p>
            <a:r>
              <a:rPr lang="en-US" sz="900" dirty="0">
                <a:latin typeface="Helvetica"/>
                <a:cs typeface="Helvetica"/>
              </a:rPr>
              <a:t>2.2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2809" y="3934021"/>
            <a:ext cx="853440" cy="502199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8" name="Straight Connector 57"/>
          <p:cNvCxnSpPr/>
          <p:nvPr/>
        </p:nvCxnSpPr>
        <p:spPr>
          <a:xfrm flipV="1">
            <a:off x="6146200" y="4822890"/>
            <a:ext cx="0" cy="696937"/>
          </a:xfrm>
          <a:prstGeom prst="line">
            <a:avLst/>
          </a:prstGeom>
          <a:ln w="12700" cmpd="sng"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6365708" y="4658773"/>
            <a:ext cx="0" cy="861054"/>
          </a:xfrm>
          <a:prstGeom prst="line">
            <a:avLst/>
          </a:prstGeom>
          <a:ln w="12700" cmpd="sng"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6578187" y="4568508"/>
            <a:ext cx="0" cy="951318"/>
          </a:xfrm>
          <a:prstGeom prst="line">
            <a:avLst/>
          </a:prstGeom>
          <a:ln w="12700" cmpd="sng"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6787161" y="4502861"/>
            <a:ext cx="0" cy="1016965"/>
          </a:xfrm>
          <a:prstGeom prst="line">
            <a:avLst/>
          </a:prstGeom>
          <a:ln w="12700" cmpd="sng"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6999640" y="4429009"/>
            <a:ext cx="0" cy="1090817"/>
          </a:xfrm>
          <a:prstGeom prst="line">
            <a:avLst/>
          </a:prstGeom>
          <a:ln w="12700" cmpd="sng"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219148" y="4371568"/>
            <a:ext cx="0" cy="1148258"/>
          </a:xfrm>
          <a:prstGeom prst="line">
            <a:avLst/>
          </a:prstGeom>
          <a:ln w="12700" cmpd="sng"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7431627" y="4338744"/>
            <a:ext cx="0" cy="1181082"/>
          </a:xfrm>
          <a:prstGeom prst="line">
            <a:avLst/>
          </a:prstGeom>
          <a:ln w="12700" cmpd="sng"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7642356" y="4289509"/>
            <a:ext cx="0" cy="1223752"/>
          </a:xfrm>
          <a:prstGeom prst="line">
            <a:avLst/>
          </a:prstGeom>
          <a:ln w="12700" cmpd="sng">
            <a:solidFill>
              <a:srgbClr val="00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847536" y="22009"/>
            <a:ext cx="7448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Myddosome formation produce threshold in signaling activation. </a:t>
            </a:r>
          </a:p>
        </p:txBody>
      </p:sp>
    </p:spTree>
    <p:extLst>
      <p:ext uri="{BB962C8B-B14F-4D97-AF65-F5344CB8AC3E}">
        <p14:creationId xmlns:p14="http://schemas.microsoft.com/office/powerpoint/2010/main" val="3430796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426</TotalTime>
  <Words>1004</Words>
  <Application>Microsoft Macintosh PowerPoint</Application>
  <PresentationFormat>On-screen Show (4:3)</PresentationFormat>
  <Paragraphs>495</Paragraphs>
  <Slides>16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UCSD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Cheng</dc:creator>
  <cp:lastModifiedBy>zhang Cheng</cp:lastModifiedBy>
  <cp:revision>72</cp:revision>
  <dcterms:created xsi:type="dcterms:W3CDTF">2013-12-10T17:49:57Z</dcterms:created>
  <dcterms:modified xsi:type="dcterms:W3CDTF">2013-12-11T00:56:53Z</dcterms:modified>
</cp:coreProperties>
</file>